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58" r:id="rId23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19"/>
    <a:srgbClr val="FEB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031D1-3F8E-4DE2-A98C-0D7FA168678E}" v="1" dt="2023-10-19T17:33:55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an" userId="d368a121-1ec8-4f14-87e6-a4fde06ba57c" providerId="ADAL" clId="{515031D1-3F8E-4DE2-A98C-0D7FA168678E}"/>
    <pc:docChg chg="custSel delSld modSld sldOrd">
      <pc:chgData name="Chris Moran" userId="d368a121-1ec8-4f14-87e6-a4fde06ba57c" providerId="ADAL" clId="{515031D1-3F8E-4DE2-A98C-0D7FA168678E}" dt="2023-10-19T18:41:16.366" v="60"/>
      <pc:docMkLst>
        <pc:docMk/>
      </pc:docMkLst>
      <pc:sldChg chg="ord">
        <pc:chgData name="Chris Moran" userId="d368a121-1ec8-4f14-87e6-a4fde06ba57c" providerId="ADAL" clId="{515031D1-3F8E-4DE2-A98C-0D7FA168678E}" dt="2023-10-19T18:41:16.366" v="60"/>
        <pc:sldMkLst>
          <pc:docMk/>
          <pc:sldMk cId="3296496026" sldId="261"/>
        </pc:sldMkLst>
      </pc:sldChg>
      <pc:sldChg chg="addSp delSp modSp mod">
        <pc:chgData name="Chris Moran" userId="d368a121-1ec8-4f14-87e6-a4fde06ba57c" providerId="ADAL" clId="{515031D1-3F8E-4DE2-A98C-0D7FA168678E}" dt="2023-10-19T17:34:41.275" v="23" actId="1076"/>
        <pc:sldMkLst>
          <pc:docMk/>
          <pc:sldMk cId="827939253" sldId="270"/>
        </pc:sldMkLst>
        <pc:picChg chg="add mod">
          <ac:chgData name="Chris Moran" userId="d368a121-1ec8-4f14-87e6-a4fde06ba57c" providerId="ADAL" clId="{515031D1-3F8E-4DE2-A98C-0D7FA168678E}" dt="2023-10-19T17:34:41.275" v="23" actId="1076"/>
          <ac:picMkLst>
            <pc:docMk/>
            <pc:sldMk cId="827939253" sldId="270"/>
            <ac:picMk id="3" creationId="{E4D5DFB5-56E8-7915-C17B-12B19B25E171}"/>
          </ac:picMkLst>
        </pc:picChg>
        <pc:picChg chg="del">
          <ac:chgData name="Chris Moran" userId="d368a121-1ec8-4f14-87e6-a4fde06ba57c" providerId="ADAL" clId="{515031D1-3F8E-4DE2-A98C-0D7FA168678E}" dt="2023-10-19T17:33:40.830" v="0" actId="21"/>
          <ac:picMkLst>
            <pc:docMk/>
            <pc:sldMk cId="827939253" sldId="270"/>
            <ac:picMk id="6" creationId="{FC09A636-1750-3504-7F4C-DD6443CF5519}"/>
          </ac:picMkLst>
        </pc:picChg>
      </pc:sldChg>
      <pc:sldChg chg="del">
        <pc:chgData name="Chris Moran" userId="d368a121-1ec8-4f14-87e6-a4fde06ba57c" providerId="ADAL" clId="{515031D1-3F8E-4DE2-A98C-0D7FA168678E}" dt="2023-10-19T17:35:41.471" v="24" actId="2696"/>
        <pc:sldMkLst>
          <pc:docMk/>
          <pc:sldMk cId="1031513142" sldId="273"/>
        </pc:sldMkLst>
      </pc:sldChg>
      <pc:sldChg chg="del">
        <pc:chgData name="Chris Moran" userId="d368a121-1ec8-4f14-87e6-a4fde06ba57c" providerId="ADAL" clId="{515031D1-3F8E-4DE2-A98C-0D7FA168678E}" dt="2023-10-19T17:35:49.118" v="25" actId="2696"/>
        <pc:sldMkLst>
          <pc:docMk/>
          <pc:sldMk cId="2784477429" sldId="274"/>
        </pc:sldMkLst>
      </pc:sldChg>
      <pc:sldChg chg="del">
        <pc:chgData name="Chris Moran" userId="d368a121-1ec8-4f14-87e6-a4fde06ba57c" providerId="ADAL" clId="{515031D1-3F8E-4DE2-A98C-0D7FA168678E}" dt="2023-10-19T17:36:09.365" v="26" actId="2696"/>
        <pc:sldMkLst>
          <pc:docMk/>
          <pc:sldMk cId="3524940379" sldId="275"/>
        </pc:sldMkLst>
      </pc:sldChg>
      <pc:sldChg chg="modSp mod">
        <pc:chgData name="Chris Moran" userId="d368a121-1ec8-4f14-87e6-a4fde06ba57c" providerId="ADAL" clId="{515031D1-3F8E-4DE2-A98C-0D7FA168678E}" dt="2023-10-19T17:36:19.621" v="43" actId="5793"/>
        <pc:sldMkLst>
          <pc:docMk/>
          <pc:sldMk cId="1028586274" sldId="276"/>
        </pc:sldMkLst>
        <pc:spChg chg="mod">
          <ac:chgData name="Chris Moran" userId="d368a121-1ec8-4f14-87e6-a4fde06ba57c" providerId="ADAL" clId="{515031D1-3F8E-4DE2-A98C-0D7FA168678E}" dt="2023-10-19T17:36:19.621" v="43" actId="5793"/>
          <ac:spMkLst>
            <pc:docMk/>
            <pc:sldMk cId="1028586274" sldId="276"/>
            <ac:spMk id="2" creationId="{00000000-0000-0000-0000-000000000000}"/>
          </ac:spMkLst>
        </pc:spChg>
      </pc:sldChg>
      <pc:sldChg chg="modSp mod">
        <pc:chgData name="Chris Moran" userId="d368a121-1ec8-4f14-87e6-a4fde06ba57c" providerId="ADAL" clId="{515031D1-3F8E-4DE2-A98C-0D7FA168678E}" dt="2023-10-19T17:36:31.275" v="57" actId="6549"/>
        <pc:sldMkLst>
          <pc:docMk/>
          <pc:sldMk cId="1881243058" sldId="277"/>
        </pc:sldMkLst>
        <pc:spChg chg="mod">
          <ac:chgData name="Chris Moran" userId="d368a121-1ec8-4f14-87e6-a4fde06ba57c" providerId="ADAL" clId="{515031D1-3F8E-4DE2-A98C-0D7FA168678E}" dt="2023-10-19T17:36:31.275" v="57" actId="6549"/>
          <ac:spMkLst>
            <pc:docMk/>
            <pc:sldMk cId="1881243058" sldId="277"/>
            <ac:spMk id="2" creationId="{00000000-0000-0000-0000-000000000000}"/>
          </ac:spMkLst>
        </pc:spChg>
      </pc:sldChg>
      <pc:sldChg chg="del">
        <pc:chgData name="Chris Moran" userId="d368a121-1ec8-4f14-87e6-a4fde06ba57c" providerId="ADAL" clId="{515031D1-3F8E-4DE2-A98C-0D7FA168678E}" dt="2023-10-19T17:36:48.638" v="58" actId="2696"/>
        <pc:sldMkLst>
          <pc:docMk/>
          <pc:sldMk cId="2831799188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68B3395-7C18-4B6C-9713-C152C4811B8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21883FB-295A-4519-965A-E24E80887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3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46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0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1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4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8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4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883FB-295A-4519-965A-E24E80887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1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FC8C-3038-B145-B0AD-55BABB45106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F59D-5964-1640-A516-29EF0F25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attsjc@unk.edu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2587" y="1411308"/>
            <a:ext cx="6711992" cy="110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URWGroteskTOTMedWid"/>
                <a:cs typeface="URWGroteskTOTMedWid"/>
              </a:rPr>
              <a:t>Budget Overview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2587" y="2694852"/>
            <a:ext cx="6400800" cy="1001731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EB920"/>
                </a:solidFill>
                <a:latin typeface="Univers LT Std 55"/>
                <a:cs typeface="Univers LT Std 55"/>
              </a:rPr>
              <a:t>Fiscal Year 2023-24	</a:t>
            </a:r>
          </a:p>
        </p:txBody>
      </p:sp>
    </p:spTree>
    <p:extLst>
      <p:ext uri="{BB962C8B-B14F-4D97-AF65-F5344CB8AC3E}">
        <p14:creationId xmlns:p14="http://schemas.microsoft.com/office/powerpoint/2010/main" val="315477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48588-78DA-96EC-596C-26DB8EAE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4" y="798092"/>
            <a:ext cx="5212080" cy="42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51FE9-A069-3731-20D9-293C64FCE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00" y="1227387"/>
            <a:ext cx="5486400" cy="33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0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06E5E-7AA4-2D2C-73C2-35703A17A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9" y="1601763"/>
            <a:ext cx="8778240" cy="19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5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40640-DA26-ADA4-15A6-7CA7D0FD9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30" y="1091156"/>
            <a:ext cx="4480560" cy="36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8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Aided Budget Allocation Comparison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FY23 to FY24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5DFB5-56E8-7915-C17B-12B19B25E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477" y="1101228"/>
            <a:ext cx="4389120" cy="38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3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General Operating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Aided funds (Non-Revolving)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A5762-E934-57B2-7BC2-C173AB0D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68" y="1063572"/>
            <a:ext cx="4389120" cy="39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General Operating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Aided base budget by Unit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B17BD-2008-B18B-3A2B-EAA1B7C12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1390650"/>
            <a:ext cx="57721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3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Revenue Facilities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FY2023-24	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186D8-52C9-D8D6-C419-DB0D68F8D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617" y="1064076"/>
            <a:ext cx="3931920" cy="37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Revenue Facilities Budget by Unit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FY2023-24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98C62-21ED-5268-0B4F-67F95DBBA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469" y="1001058"/>
            <a:ext cx="5486400" cy="37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3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246" y="1556139"/>
            <a:ext cx="6971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nivers LT Std 57 Cn"/>
                <a:cs typeface="Univers LT Std 57 Cn"/>
              </a:rPr>
              <a:t>Submit questions and comments to</a:t>
            </a:r>
          </a:p>
          <a:p>
            <a:pPr algn="ctr"/>
            <a:r>
              <a:rPr lang="en-US" sz="2800" dirty="0">
                <a:latin typeface="Univers LT Std 57 Cn"/>
                <a:cs typeface="Univers LT Std 57 Cn"/>
              </a:rPr>
              <a:t>Vice Chancellor Jon C. Watts</a:t>
            </a:r>
          </a:p>
          <a:p>
            <a:pPr algn="ctr"/>
            <a:r>
              <a:rPr lang="en-US" sz="2800" dirty="0">
                <a:latin typeface="Univers LT Std 57 Cn"/>
                <a:cs typeface="Univers LT Std 57 Cn"/>
                <a:hlinkClick r:id="rId3"/>
              </a:rPr>
              <a:t>wattsjc@unk.edu</a:t>
            </a:r>
            <a:r>
              <a:rPr lang="en-US" sz="2800" dirty="0">
                <a:latin typeface="Univers LT Std 57 Cn"/>
                <a:cs typeface="Univers LT Std 57 Cn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6917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URWGroteskTOTMedWid"/>
                <a:cs typeface="URWGroteskTOTMedWid"/>
              </a:rPr>
              <a:t>FUND DEFINITIONS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9711" y="1261172"/>
            <a:ext cx="71901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GENERAL FUND</a:t>
            </a:r>
          </a:p>
          <a:p>
            <a:pPr lvl="1"/>
            <a:r>
              <a:rPr lang="en-US" sz="1400" dirty="0"/>
              <a:t>State tax revenue allocated to the University.</a:t>
            </a:r>
          </a:p>
          <a:p>
            <a:r>
              <a:rPr lang="en-US" sz="1600" u="sng" dirty="0"/>
              <a:t>CASH FUNDS</a:t>
            </a:r>
          </a:p>
          <a:p>
            <a:pPr lvl="1"/>
            <a:r>
              <a:rPr lang="en-US" sz="1400" dirty="0"/>
              <a:t>Derived from tuition, fees, investment income, and other miscellaneous income.</a:t>
            </a:r>
          </a:p>
          <a:p>
            <a:r>
              <a:rPr lang="en-US" sz="1600" u="sng" dirty="0"/>
              <a:t>FEDERAL FUNDS</a:t>
            </a:r>
          </a:p>
          <a:p>
            <a:pPr lvl="1"/>
            <a:r>
              <a:rPr lang="en-US" sz="1400" dirty="0"/>
              <a:t>Provided by federal agencies for research, grants and contracts, and student aid programs.</a:t>
            </a:r>
          </a:p>
          <a:p>
            <a:r>
              <a:rPr lang="en-US" sz="1600" u="sng" dirty="0"/>
              <a:t>REVOLVING FUNDS</a:t>
            </a:r>
          </a:p>
          <a:p>
            <a:pPr lvl="1"/>
            <a:r>
              <a:rPr lang="en-US" sz="1400" dirty="0"/>
              <a:t>Self-generated from departmental sales, charges for housing, food services, etc.</a:t>
            </a:r>
          </a:p>
          <a:p>
            <a:r>
              <a:rPr lang="en-US" sz="1600" u="sng" dirty="0"/>
              <a:t>TRUST FUNDS</a:t>
            </a:r>
          </a:p>
          <a:p>
            <a:pPr lvl="1"/>
            <a:r>
              <a:rPr lang="en-US" sz="1400" dirty="0"/>
              <a:t>State and private gifts, grants, and contracts, non-federal student aid programs, etc.</a:t>
            </a:r>
          </a:p>
        </p:txBody>
      </p:sp>
    </p:spTree>
    <p:extLst>
      <p:ext uri="{BB962C8B-B14F-4D97-AF65-F5344CB8AC3E}">
        <p14:creationId xmlns:p14="http://schemas.microsoft.com/office/powerpoint/2010/main" val="29634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E6585-5897-E224-F87C-C03E8BA3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942644"/>
            <a:ext cx="5486400" cy="35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EA6A7-1131-5F7E-0CC5-9E42013B7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43" y="1073102"/>
            <a:ext cx="5486400" cy="38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FUND SOURCE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D07C4-5BF2-324B-2786-1CC8F814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1144866"/>
            <a:ext cx="8229600" cy="31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Historical Operating Budgets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ESTIMATED REVENUE BY SOURCE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5DE72-8F70-EDB0-C4F1-ADBFBCC7A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63" y="1071563"/>
            <a:ext cx="5486400" cy="38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Operating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Budgeted Expenditures by Spending Category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144C8-8FD5-0370-E69F-0592EB3B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92" y="1305688"/>
            <a:ext cx="51816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 &amp; Designated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77193-F060-8DA6-9AEB-BD925C24C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343028"/>
            <a:ext cx="6400800" cy="22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11" y="143808"/>
            <a:ext cx="7069199" cy="85725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2023-24 State Aided Budget</a:t>
            </a:r>
            <a:b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</a:br>
            <a:r>
              <a:rPr lang="en-US" sz="2000" dirty="0">
                <a:solidFill>
                  <a:schemeClr val="bg1"/>
                </a:solidFill>
                <a:latin typeface="URWGroteskTOTMedWid"/>
                <a:cs typeface="URWGroteskTOTMedWid"/>
              </a:rPr>
              <a:t>State and University Generated-Unrestricted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C6CA8-9092-7D38-05B0-B7CC6A323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144" y="1207294"/>
            <a:ext cx="5486400" cy="34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F1A5E4CC3B5438398D1FADFBC8214" ma:contentTypeVersion="9" ma:contentTypeDescription="Create a new document." ma:contentTypeScope="" ma:versionID="34c982d5ebb1115205bb4fa340ea36cf">
  <xsd:schema xmlns:xsd="http://www.w3.org/2001/XMLSchema" xmlns:xs="http://www.w3.org/2001/XMLSchema" xmlns:p="http://schemas.microsoft.com/office/2006/metadata/properties" xmlns:ns2="ac414d62-5914-48b6-bff8-b093c9582381" targetNamespace="http://schemas.microsoft.com/office/2006/metadata/properties" ma:root="true" ma:fieldsID="394c2a40d09c1fe30e53c26e786dc135" ns2:_="">
    <xsd:import namespace="ac414d62-5914-48b6-bff8-b093c95823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4d62-5914-48b6-bff8-b093c9582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DDEA05-9EC8-44EA-B6B1-3DA217D1A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3F6B7E-AE1A-4E20-9250-CD74B2761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14d62-5914-48b6-bff8-b093c9582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FB0505-1679-4DD3-A898-D5800D00001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ac414d62-5914-48b6-bff8-b093c958238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261</Words>
  <Application>Microsoft Office PowerPoint</Application>
  <PresentationFormat>On-screen Show (16:9)</PresentationFormat>
  <Paragraphs>45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Univers LT Std 55</vt:lpstr>
      <vt:lpstr>Univers LT Std 57 Cn</vt:lpstr>
      <vt:lpstr>URWGroteskTOTMedWid</vt:lpstr>
      <vt:lpstr>Office Theme</vt:lpstr>
      <vt:lpstr>Budget Overview</vt:lpstr>
      <vt:lpstr>FUND DEFINITIONS</vt:lpstr>
      <vt:lpstr>2023-24 Operating Budgets ESTIMATED REVENUE BY FUND SOURCE</vt:lpstr>
      <vt:lpstr>2023-24 Operating Budgets ESTIMATED REVENUE BY FUND SOURCE</vt:lpstr>
      <vt:lpstr>Historical Operating Budgets ESTIMATED REVENUE BY FUND SOURCE</vt:lpstr>
      <vt:lpstr>Historical Operating Budgets ESTIMATED REVENUE BY SOURCE</vt:lpstr>
      <vt:lpstr>2023-24 Operating Budget Budgeted Expenditures by Spending Category</vt:lpstr>
      <vt:lpstr>2023-24 State Aided Budget State and University Generated-Unrestricted &amp; Designated</vt:lpstr>
      <vt:lpstr>2023-24 State Aided Budget State and University Generated-Unrestricted</vt:lpstr>
      <vt:lpstr>2023-24 State Aided Budget State and University Generated-Unrestricted</vt:lpstr>
      <vt:lpstr>2023-24 State Aided Budget State and University Generated-Unrestricted</vt:lpstr>
      <vt:lpstr>Historical State Aided Budget State and University Generated-Unrestricted</vt:lpstr>
      <vt:lpstr>Historical State Aided Budget State and University Generated-Unrestricted</vt:lpstr>
      <vt:lpstr>State Aided Budget Allocation Comparison FY23 to FY24</vt:lpstr>
      <vt:lpstr>2023-24 General Operating Budget State Aided funds (Non-Revolving)</vt:lpstr>
      <vt:lpstr>2023-24 General Operating Budget State Aided base budget by Unit</vt:lpstr>
      <vt:lpstr>Revenue Facilities Budget FY2023-24 </vt:lpstr>
      <vt:lpstr>Revenue Facilities Budget by Unit FY2023-24</vt:lpstr>
      <vt:lpstr>PowerPoint Presentation</vt:lpstr>
    </vt:vector>
  </TitlesOfParts>
  <Company>UNK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Kyle Means</dc:creator>
  <cp:lastModifiedBy>Chris Moran</cp:lastModifiedBy>
  <cp:revision>5</cp:revision>
  <cp:lastPrinted>2023-10-18T16:16:26Z</cp:lastPrinted>
  <dcterms:created xsi:type="dcterms:W3CDTF">2018-08-23T20:16:00Z</dcterms:created>
  <dcterms:modified xsi:type="dcterms:W3CDTF">2023-10-19T18:41:21Z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0x010100F51F1A5E4CC3B5438398D1FADFBC8214</vt:lpwstr>
  </property>
</Properties>
</file>