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28"/>
  </p:notesMasterIdLst>
  <p:sldIdLst>
    <p:sldId id="256" r:id="rId3"/>
    <p:sldId id="268" r:id="rId4"/>
    <p:sldId id="355" r:id="rId5"/>
    <p:sldId id="406" r:id="rId6"/>
    <p:sldId id="407" r:id="rId7"/>
    <p:sldId id="408" r:id="rId8"/>
    <p:sldId id="409" r:id="rId9"/>
    <p:sldId id="274" r:id="rId10"/>
    <p:sldId id="258" r:id="rId11"/>
    <p:sldId id="266" r:id="rId12"/>
    <p:sldId id="413" r:id="rId13"/>
    <p:sldId id="410" r:id="rId14"/>
    <p:sldId id="411" r:id="rId15"/>
    <p:sldId id="396" r:id="rId16"/>
    <p:sldId id="412" r:id="rId17"/>
    <p:sldId id="401" r:id="rId18"/>
    <p:sldId id="405" r:id="rId19"/>
    <p:sldId id="404" r:id="rId20"/>
    <p:sldId id="399" r:id="rId21"/>
    <p:sldId id="414" r:id="rId22"/>
    <p:sldId id="264" r:id="rId23"/>
    <p:sldId id="259" r:id="rId24"/>
    <p:sldId id="403" r:id="rId25"/>
    <p:sldId id="265" r:id="rId26"/>
    <p:sldId id="277" r:id="rId27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20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85525" autoAdjust="0"/>
  </p:normalViewPr>
  <p:slideViewPr>
    <p:cSldViewPr>
      <p:cViewPr varScale="1">
        <p:scale>
          <a:sx n="130" d="100"/>
          <a:sy n="130" d="100"/>
        </p:scale>
        <p:origin x="936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7" d="100"/>
          <a:sy n="97" d="100"/>
        </p:scale>
        <p:origin x="271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hares.unk.edu\budgetds$\20-21\REPORTS\BUDGET%20PRESENTATION\Chart%201%202020-21%20Budget%20by%20Fund%2010%2008%20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shares.unk.edu\budgetds$\20-21\REPORTS\BUDGET%20PRESENTATION\UNK%20ALL%20FUNDS%20BUDGET%2020%20Yrs%2010%2008%2020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shares.unk.edu\budgetds$\20-21\REPORTS\BUDGET%20PRESENTATION\Chart%203%202020-21%20State%20Aided%20Budget%20PS%20and%20NP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shares.unk.edu\budgetds$\20-21\REPORTS\BUDGET%20PRESENTATION\Chart%202%202020-21%20State%20Aided%20Budget%2010%2008%202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400" dirty="0"/>
              <a:t>University of Nebraska at Kearney</a:t>
            </a:r>
          </a:p>
          <a:p>
            <a:pPr>
              <a:defRPr/>
            </a:pPr>
            <a:r>
              <a:rPr lang="en-US" dirty="0"/>
              <a:t>2020-21</a:t>
            </a:r>
          </a:p>
          <a:p>
            <a:pPr>
              <a:defRPr/>
            </a:pPr>
            <a:r>
              <a:rPr lang="en-US" dirty="0"/>
              <a:t> Est</a:t>
            </a:r>
            <a:r>
              <a:rPr lang="en-US" baseline="0" dirty="0"/>
              <a:t> </a:t>
            </a:r>
            <a:r>
              <a:rPr lang="en-US" dirty="0"/>
              <a:t>REVENUE</a:t>
            </a:r>
            <a:r>
              <a:rPr lang="en-US" baseline="0" dirty="0"/>
              <a:t> by Source</a:t>
            </a:r>
          </a:p>
        </c:rich>
      </c:tx>
      <c:layout>
        <c:manualLayout>
          <c:xMode val="edge"/>
          <c:yMode val="edge"/>
          <c:x val="0.35557633094370666"/>
          <c:y val="1.552394319290149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9936032436243975"/>
          <c:y val="0.20969828167249482"/>
          <c:w val="0.61635654006284246"/>
          <c:h val="0.73592100243161374"/>
        </c:manualLayout>
      </c:layout>
      <c:pieChart>
        <c:varyColors val="1"/>
        <c:ser>
          <c:idx val="0"/>
          <c:order val="0"/>
          <c:spPr>
            <a:ln w="19050">
              <a:solidFill>
                <a:sysClr val="windowText" lastClr="000000"/>
              </a:solidFill>
            </a:ln>
          </c:spPr>
          <c:dLbls>
            <c:dLbl>
              <c:idx val="0"/>
              <c:layout>
                <c:manualLayout>
                  <c:x val="1.8051491487346409E-2"/>
                  <c:y val="3.6404041973147429E-2"/>
                </c:manualLayout>
              </c:layout>
              <c:tx>
                <c:rich>
                  <a:bodyPr/>
                  <a:lstStyle/>
                  <a:p>
                    <a:fld id="{5D54C368-22DC-44E3-8C37-2932BF58AA70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$44,904,002
30%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2591785168644962"/>
                      <c:h val="0.1086606243705941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0AA5-49B1-9F25-A621F2A6B609}"/>
                </c:ext>
              </c:extLst>
            </c:dLbl>
            <c:dLbl>
              <c:idx val="1"/>
              <c:layout>
                <c:manualLayout>
                  <c:x val="1.3369460457165605E-2"/>
                  <c:y val="-3.3548794785023574E-2"/>
                </c:manualLayout>
              </c:layout>
              <c:tx>
                <c:rich>
                  <a:bodyPr/>
                  <a:lstStyle/>
                  <a:p>
                    <a:fld id="{137EB527-006C-4767-A3BC-CC45938EA8EF}" type="CATEGORYNAME">
                      <a:rPr lang="en-US"/>
                      <a:pPr/>
                      <a:t>[CATEGORY NAME]</a:t>
                    </a:fld>
                    <a:r>
                      <a:rPr lang="en-US" baseline="0"/>
                      <a:t>
$28,221,996
</a:t>
                    </a:r>
                    <a:fld id="{D5F5AAA6-8399-4E58-A247-F7FB35FD785F}" type="PERCENTAGE">
                      <a:rPr lang="en-US" baseline="0"/>
                      <a:pPr/>
                      <a:t>[PERCENTAGE]</a:t>
                    </a:fld>
                    <a:endParaRPr lang="en-US" baseline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AA5-49B1-9F25-A621F2A6B609}"/>
                </c:ext>
              </c:extLst>
            </c:dLbl>
            <c:dLbl>
              <c:idx val="2"/>
              <c:layout>
                <c:manualLayout>
                  <c:x val="-7.9510988365260313E-2"/>
                  <c:y val="-7.2803958417584511E-2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/>
                      <a:t>Federal Funds
$35,000,000 
23% </a:t>
                    </a:r>
                  </a:p>
                  <a:p>
                    <a:r>
                      <a:rPr lang="en-US" sz="1200" i="0" dirty="0"/>
                      <a:t>[$28,000,000 Dir </a:t>
                    </a:r>
                    <a:r>
                      <a:rPr lang="en-US" sz="1200" i="0" dirty="0" err="1"/>
                      <a:t>Stdt</a:t>
                    </a:r>
                    <a:r>
                      <a:rPr lang="en-US" sz="1200" i="0" dirty="0"/>
                      <a:t> Loan]</a:t>
                    </a:r>
                    <a:endParaRPr lang="en-US" i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843777177106593"/>
                      <c:h val="0.1972833456240930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0AA5-49B1-9F25-A621F2A6B609}"/>
                </c:ext>
              </c:extLst>
            </c:dLbl>
            <c:dLbl>
              <c:idx val="3"/>
              <c:layout>
                <c:manualLayout>
                  <c:x val="-3.9096015983076743E-2"/>
                  <c:y val="-1.4282021393851449E-2"/>
                </c:manualLayout>
              </c:layout>
              <c:tx>
                <c:rich>
                  <a:bodyPr/>
                  <a:lstStyle/>
                  <a:p>
                    <a:fld id="{DA868276-A3B2-44D7-A91C-E5BBACDA34EF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fld id="{077A28E4-682B-44F4-B76F-C44A35AC8227}" type="VALUE">
                      <a:rPr lang="en-US" baseline="0"/>
                      <a:pPr/>
                      <a:t>[VALUE]</a:t>
                    </a:fld>
                    <a:r>
                      <a:rPr lang="en-US" baseline="0" dirty="0"/>
                      <a:t>
18%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AA5-49B1-9F25-A621F2A6B609}"/>
                </c:ext>
              </c:extLst>
            </c:dLbl>
            <c:dLbl>
              <c:idx val="4"/>
              <c:layout>
                <c:manualLayout>
                  <c:x val="1.8853331029546044E-2"/>
                  <c:y val="2.3231256599788769E-2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/>
                      <a:t>Trust Funds
$15,000,000 
10%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AA5-49B1-9F25-A621F2A6B6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 i="0" baseline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'Chart FY21'!$A$1:$A$5</c:f>
              <c:strCache>
                <c:ptCount val="5"/>
                <c:pt idx="0">
                  <c:v>General Funds</c:v>
                </c:pt>
                <c:pt idx="1">
                  <c:v>Cash Funds</c:v>
                </c:pt>
                <c:pt idx="2">
                  <c:v>Federal Funds</c:v>
                </c:pt>
                <c:pt idx="3">
                  <c:v>Revolving Funds</c:v>
                </c:pt>
                <c:pt idx="4">
                  <c:v>Trust Funds</c:v>
                </c:pt>
              </c:strCache>
            </c:strRef>
          </c:cat>
          <c:val>
            <c:numRef>
              <c:f>'Chart FY21'!$B$1:$B$5</c:f>
              <c:numCache>
                <c:formatCode>"$"#,##0_);\("$"#,##0\)</c:formatCode>
                <c:ptCount val="5"/>
                <c:pt idx="0">
                  <c:v>44904002</c:v>
                </c:pt>
                <c:pt idx="1">
                  <c:v>28221996</c:v>
                </c:pt>
                <c:pt idx="2">
                  <c:v>35000000</c:v>
                </c:pt>
                <c:pt idx="3">
                  <c:v>28000000</c:v>
                </c:pt>
                <c:pt idx="4">
                  <c:v>15000000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AA5-49B1-9F25-A621F2A6B60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spPr>
    <a:ln>
      <a:gradFill>
        <a:gsLst>
          <a:gs pos="0">
            <a:schemeClr val="accent1">
              <a:lumMod val="5000"/>
              <a:lumOff val="95000"/>
            </a:schemeClr>
          </a:gs>
          <a:gs pos="74000">
            <a:schemeClr val="accent1">
              <a:lumMod val="45000"/>
              <a:lumOff val="55000"/>
            </a:schemeClr>
          </a:gs>
          <a:gs pos="83000">
            <a:schemeClr val="accent1">
              <a:lumMod val="45000"/>
              <a:lumOff val="55000"/>
            </a:schemeClr>
          </a:gs>
          <a:gs pos="100000">
            <a:schemeClr val="accent1">
              <a:lumMod val="30000"/>
              <a:lumOff val="70000"/>
            </a:schemeClr>
          </a:gs>
        </a:gsLst>
        <a:lin ang="5400000" scaled="1"/>
      </a:gradFill>
    </a:ln>
  </c:sp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/>
              <a:t>University</a:t>
            </a:r>
            <a:r>
              <a:rPr lang="en-US" sz="1400" baseline="0" dirty="0"/>
              <a:t> of Nebraska at Kearney</a:t>
            </a:r>
            <a:endParaRPr lang="en-US" sz="1400" dirty="0"/>
          </a:p>
          <a:p>
            <a:pPr>
              <a:defRPr/>
            </a:pPr>
            <a:r>
              <a:rPr lang="en-US" dirty="0"/>
              <a:t>2020-21 Budget</a:t>
            </a:r>
          </a:p>
          <a:p>
            <a:pPr>
              <a:defRPr/>
            </a:pPr>
            <a:r>
              <a:rPr lang="en-US" dirty="0"/>
              <a:t> UNK ALL FUNDS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4783466948664085"/>
          <c:y val="0.14951718475948803"/>
          <c:w val="0.49129390132948447"/>
          <c:h val="0.76977139232003577"/>
        </c:manualLayout>
      </c:layout>
      <c:pieChart>
        <c:varyColors val="1"/>
        <c:ser>
          <c:idx val="0"/>
          <c:order val="0"/>
          <c:tx>
            <c:strRef>
              <c:f>'2020-21'!$B$1</c:f>
              <c:strCache>
                <c:ptCount val="1"/>
                <c:pt idx="0">
                  <c:v>2020-21 Budget UNK ALL FUNDS</c:v>
                </c:pt>
              </c:strCache>
            </c:strRef>
          </c:tx>
          <c:spPr>
            <a:ln w="28575">
              <a:solidFill>
                <a:srgbClr val="010101"/>
              </a:solidFill>
            </a:ln>
          </c:spPr>
          <c:dPt>
            <c:idx val="0"/>
            <c:bubble3D val="0"/>
            <c:spPr>
              <a:solidFill>
                <a:srgbClr val="4F81BD"/>
              </a:solidFill>
              <a:ln w="28575">
                <a:solidFill>
                  <a:srgbClr val="01010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2B3-4E3A-8BE3-729AB3B38F82}"/>
              </c:ext>
            </c:extLst>
          </c:dPt>
          <c:dPt>
            <c:idx val="1"/>
            <c:bubble3D val="0"/>
            <c:spPr>
              <a:solidFill>
                <a:srgbClr val="C0504D"/>
              </a:solidFill>
              <a:ln w="28575">
                <a:solidFill>
                  <a:srgbClr val="01010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2B3-4E3A-8BE3-729AB3B38F82}"/>
              </c:ext>
            </c:extLst>
          </c:dPt>
          <c:dPt>
            <c:idx val="2"/>
            <c:bubble3D val="0"/>
            <c:spPr>
              <a:solidFill>
                <a:srgbClr val="9BBB59"/>
              </a:solidFill>
              <a:ln w="28575">
                <a:solidFill>
                  <a:srgbClr val="01010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2B3-4E3A-8BE3-729AB3B38F82}"/>
              </c:ext>
            </c:extLst>
          </c:dPt>
          <c:dPt>
            <c:idx val="3"/>
            <c:bubble3D val="0"/>
            <c:spPr>
              <a:solidFill>
                <a:srgbClr val="8064A2"/>
              </a:solidFill>
              <a:ln w="28575">
                <a:solidFill>
                  <a:srgbClr val="01010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2B3-4E3A-8BE3-729AB3B38F82}"/>
              </c:ext>
            </c:extLst>
          </c:dPt>
          <c:dPt>
            <c:idx val="4"/>
            <c:bubble3D val="0"/>
            <c:spPr>
              <a:solidFill>
                <a:srgbClr val="4BACC6"/>
              </a:solidFill>
              <a:ln w="28575">
                <a:solidFill>
                  <a:srgbClr val="01010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2B3-4E3A-8BE3-729AB3B38F82}"/>
              </c:ext>
            </c:extLst>
          </c:dPt>
          <c:dLbls>
            <c:dLbl>
              <c:idx val="0"/>
              <c:layout>
                <c:manualLayout>
                  <c:x val="4.4444444444444446E-2"/>
                  <c:y val="6.9444444444444448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1" dirty="0"/>
                      <a:t>General Funds $44,904,002</a:t>
                    </a:r>
                  </a:p>
                  <a:p>
                    <a:r>
                      <a:rPr lang="en-US" sz="1600" b="0" dirty="0"/>
                      <a:t>[FY20 $42,160,525]</a:t>
                    </a:r>
                  </a:p>
                  <a:p>
                    <a:r>
                      <a:rPr lang="en-US" sz="1600" b="0" dirty="0"/>
                      <a:t>[FY19</a:t>
                    </a:r>
                    <a:r>
                      <a:rPr lang="en-US" sz="1600" b="0" baseline="0" dirty="0"/>
                      <a:t> $41,165,766]</a:t>
                    </a:r>
                    <a:endParaRPr lang="en-US" b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2B3-4E3A-8BE3-729AB3B38F82}"/>
                </c:ext>
              </c:extLst>
            </c:dLbl>
            <c:dLbl>
              <c:idx val="1"/>
              <c:layout>
                <c:manualLayout>
                  <c:x val="2.67835402970539E-2"/>
                  <c:y val="-9.8445595854922283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1"/>
                      <a:t>Cash Funds</a:t>
                    </a:r>
                  </a:p>
                  <a:p>
                    <a:r>
                      <a:rPr lang="en-US" sz="1600" b="1"/>
                      <a:t> $28,221,996</a:t>
                    </a:r>
                  </a:p>
                  <a:p>
                    <a:r>
                      <a:rPr lang="en-US" sz="1600" b="0"/>
                      <a:t>[FY20</a:t>
                    </a:r>
                    <a:r>
                      <a:rPr lang="en-US" sz="1600" b="0" baseline="0"/>
                      <a:t> $29,526,328]</a:t>
                    </a:r>
                  </a:p>
                  <a:p>
                    <a:r>
                      <a:rPr lang="en-US" sz="1600" b="0" baseline="0"/>
                      <a:t>[FY19 $27,880,267]</a:t>
                    </a:r>
                    <a:endParaRPr lang="en-US" b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2B3-4E3A-8BE3-729AB3B38F82}"/>
                </c:ext>
              </c:extLst>
            </c:dLbl>
            <c:dLbl>
              <c:idx val="2"/>
              <c:layout>
                <c:manualLayout>
                  <c:x val="-0.15173595133639148"/>
                  <c:y val="-6.5496794893435434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1"/>
                      <a:t>Revolving Funds $28,000,000</a:t>
                    </a:r>
                  </a:p>
                  <a:p>
                    <a:r>
                      <a:rPr lang="en-US" sz="1600" b="0"/>
                      <a:t>[FY20 $33,000,000]</a:t>
                    </a:r>
                  </a:p>
                  <a:p>
                    <a:r>
                      <a:rPr lang="en-US" sz="1600" b="0"/>
                      <a:t>[FY19 $33,000,000]</a:t>
                    </a:r>
                    <a:endParaRPr lang="en-US" b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2B3-4E3A-8BE3-729AB3B38F82}"/>
                </c:ext>
              </c:extLst>
            </c:dLbl>
            <c:dLbl>
              <c:idx val="3"/>
              <c:layout>
                <c:manualLayout>
                  <c:x val="-8.5220355490625791E-3"/>
                  <c:y val="1.2089810017271158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1"/>
                      <a:t>Federal Funds $35,000,000</a:t>
                    </a:r>
                  </a:p>
                  <a:p>
                    <a:r>
                      <a:rPr lang="en-US" sz="1600" b="0"/>
                      <a:t>[FY20 $40,000,000]</a:t>
                    </a:r>
                  </a:p>
                  <a:p>
                    <a:r>
                      <a:rPr lang="en-US" sz="1600" b="0"/>
                      <a:t>[FY19 $40,000,000]</a:t>
                    </a:r>
                    <a:endParaRPr lang="en-US" b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2B3-4E3A-8BE3-729AB3B38F82}"/>
                </c:ext>
              </c:extLst>
            </c:dLbl>
            <c:dLbl>
              <c:idx val="4"/>
              <c:layout>
                <c:manualLayout>
                  <c:x val="-6.9393718042366687E-2"/>
                  <c:y val="2.4179620034542316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1"/>
                      <a:t>Trust Funds $15,000,000</a:t>
                    </a:r>
                  </a:p>
                  <a:p>
                    <a:r>
                      <a:rPr lang="en-US" sz="1600" b="0" baseline="0"/>
                      <a:t>[FY20 $15,000,000]</a:t>
                    </a:r>
                  </a:p>
                  <a:p>
                    <a:r>
                      <a:rPr lang="en-US" sz="1600" b="0" baseline="0"/>
                      <a:t>[FY19 $15,000,000]</a:t>
                    </a:r>
                    <a:endParaRPr lang="en-US" sz="1400" b="0" baseline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2B3-4E3A-8BE3-729AB3B38F82}"/>
                </c:ext>
              </c:extLst>
            </c:dLbl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'2020-21'!$A$2:$A$6</c:f>
              <c:strCache>
                <c:ptCount val="5"/>
                <c:pt idx="0">
                  <c:v>General Funds</c:v>
                </c:pt>
                <c:pt idx="1">
                  <c:v>Cash Funds</c:v>
                </c:pt>
                <c:pt idx="2">
                  <c:v>Revolving Funds</c:v>
                </c:pt>
                <c:pt idx="3">
                  <c:v>Federal Funds</c:v>
                </c:pt>
                <c:pt idx="4">
                  <c:v>Trust Funds</c:v>
                </c:pt>
              </c:strCache>
            </c:strRef>
          </c:cat>
          <c:val>
            <c:numRef>
              <c:f>'2020-21'!$B$2:$B$6</c:f>
              <c:numCache>
                <c:formatCode>"$"#,##0_);[Red]\("$"#,##0\)</c:formatCode>
                <c:ptCount val="5"/>
                <c:pt idx="0">
                  <c:v>44904002</c:v>
                </c:pt>
                <c:pt idx="1">
                  <c:v>28221996</c:v>
                </c:pt>
                <c:pt idx="2">
                  <c:v>28000000</c:v>
                </c:pt>
                <c:pt idx="3">
                  <c:v>35000000</c:v>
                </c:pt>
                <c:pt idx="4">
                  <c:v>15000000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2B3-4E3A-8BE3-729AB3B38F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prstDash val="solid"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UNK</a:t>
            </a:r>
            <a:r>
              <a:rPr lang="en-US" baseline="0"/>
              <a:t> ALL FUNDS BUDGET HISTORY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'Data to Graph'!$B$1</c:f>
              <c:strCache>
                <c:ptCount val="1"/>
                <c:pt idx="0">
                  <c:v>GENERAL</c:v>
                </c:pt>
              </c:strCache>
            </c:strRef>
          </c:tx>
          <c:marker>
            <c:symbol val="none"/>
          </c:marker>
          <c:cat>
            <c:strRef>
              <c:f>'Data to Graph'!$A$2:$A$21</c:f>
              <c:strCache>
                <c:ptCount val="20"/>
                <c:pt idx="0">
                  <c:v>FY02</c:v>
                </c:pt>
                <c:pt idx="1">
                  <c:v>03</c:v>
                </c:pt>
                <c:pt idx="2">
                  <c:v>04</c:v>
                </c:pt>
                <c:pt idx="3">
                  <c:v>05</c:v>
                </c:pt>
                <c:pt idx="4">
                  <c:v>06</c:v>
                </c:pt>
                <c:pt idx="5">
                  <c:v>07</c:v>
                </c:pt>
                <c:pt idx="6">
                  <c:v>08</c:v>
                </c:pt>
                <c:pt idx="7">
                  <c:v>09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13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17</c:v>
                </c:pt>
                <c:pt idx="16">
                  <c:v>18</c:v>
                </c:pt>
                <c:pt idx="17">
                  <c:v>19</c:v>
                </c:pt>
                <c:pt idx="18">
                  <c:v>20</c:v>
                </c:pt>
                <c:pt idx="19">
                  <c:v>FY21</c:v>
                </c:pt>
              </c:strCache>
            </c:strRef>
          </c:cat>
          <c:val>
            <c:numRef>
              <c:f>'Data to Graph'!$B$2:$B$21</c:f>
              <c:numCache>
                <c:formatCode>"$"#,##0_);\("$"#,##0\)</c:formatCode>
                <c:ptCount val="20"/>
                <c:pt idx="0">
                  <c:v>31676315</c:v>
                </c:pt>
                <c:pt idx="1">
                  <c:v>32792170</c:v>
                </c:pt>
                <c:pt idx="2">
                  <c:v>29938302</c:v>
                </c:pt>
                <c:pt idx="3">
                  <c:v>29489468</c:v>
                </c:pt>
                <c:pt idx="4">
                  <c:v>30753739</c:v>
                </c:pt>
                <c:pt idx="5">
                  <c:v>32705096</c:v>
                </c:pt>
                <c:pt idx="6">
                  <c:v>33849888</c:v>
                </c:pt>
                <c:pt idx="7">
                  <c:v>34919679</c:v>
                </c:pt>
                <c:pt idx="8">
                  <c:v>35292044</c:v>
                </c:pt>
                <c:pt idx="9">
                  <c:v>34097172</c:v>
                </c:pt>
                <c:pt idx="10">
                  <c:v>34260675</c:v>
                </c:pt>
                <c:pt idx="11">
                  <c:v>34867838</c:v>
                </c:pt>
                <c:pt idx="12">
                  <c:v>36393192</c:v>
                </c:pt>
                <c:pt idx="13">
                  <c:v>37825894</c:v>
                </c:pt>
                <c:pt idx="14">
                  <c:v>39431069</c:v>
                </c:pt>
                <c:pt idx="15">
                  <c:v>40499221</c:v>
                </c:pt>
                <c:pt idx="16">
                  <c:v>39864093</c:v>
                </c:pt>
                <c:pt idx="17">
                  <c:v>41165766</c:v>
                </c:pt>
                <c:pt idx="18">
                  <c:v>42160525</c:v>
                </c:pt>
                <c:pt idx="19">
                  <c:v>44904002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8C9-4F85-ACCE-83E488FC57AA}"/>
            </c:ext>
          </c:extLst>
        </c:ser>
        <c:ser>
          <c:idx val="1"/>
          <c:order val="1"/>
          <c:tx>
            <c:strRef>
              <c:f>'Data to Graph'!$C$1</c:f>
              <c:strCache>
                <c:ptCount val="1"/>
                <c:pt idx="0">
                  <c:v>CASH</c:v>
                </c:pt>
              </c:strCache>
            </c:strRef>
          </c:tx>
          <c:marker>
            <c:symbol val="none"/>
          </c:marker>
          <c:cat>
            <c:strRef>
              <c:f>'Data to Graph'!$A$2:$A$21</c:f>
              <c:strCache>
                <c:ptCount val="20"/>
                <c:pt idx="0">
                  <c:v>FY02</c:v>
                </c:pt>
                <c:pt idx="1">
                  <c:v>03</c:v>
                </c:pt>
                <c:pt idx="2">
                  <c:v>04</c:v>
                </c:pt>
                <c:pt idx="3">
                  <c:v>05</c:v>
                </c:pt>
                <c:pt idx="4">
                  <c:v>06</c:v>
                </c:pt>
                <c:pt idx="5">
                  <c:v>07</c:v>
                </c:pt>
                <c:pt idx="6">
                  <c:v>08</c:v>
                </c:pt>
                <c:pt idx="7">
                  <c:v>09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13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17</c:v>
                </c:pt>
                <c:pt idx="16">
                  <c:v>18</c:v>
                </c:pt>
                <c:pt idx="17">
                  <c:v>19</c:v>
                </c:pt>
                <c:pt idx="18">
                  <c:v>20</c:v>
                </c:pt>
                <c:pt idx="19">
                  <c:v>FY21</c:v>
                </c:pt>
              </c:strCache>
            </c:strRef>
          </c:cat>
          <c:val>
            <c:numRef>
              <c:f>'Data to Graph'!$C$2:$C$21</c:f>
              <c:numCache>
                <c:formatCode>"$"#,##0_);\("$"#,##0\)</c:formatCode>
                <c:ptCount val="20"/>
                <c:pt idx="0">
                  <c:v>11573457</c:v>
                </c:pt>
                <c:pt idx="1">
                  <c:v>13030397</c:v>
                </c:pt>
                <c:pt idx="2">
                  <c:v>14612432</c:v>
                </c:pt>
                <c:pt idx="3">
                  <c:v>17031287</c:v>
                </c:pt>
                <c:pt idx="4">
                  <c:v>17802788</c:v>
                </c:pt>
                <c:pt idx="5">
                  <c:v>18955172</c:v>
                </c:pt>
                <c:pt idx="6">
                  <c:v>20437670</c:v>
                </c:pt>
                <c:pt idx="7">
                  <c:v>21063706</c:v>
                </c:pt>
                <c:pt idx="8">
                  <c:v>21889346</c:v>
                </c:pt>
                <c:pt idx="9">
                  <c:v>24697940</c:v>
                </c:pt>
                <c:pt idx="10">
                  <c:v>26918143</c:v>
                </c:pt>
                <c:pt idx="11">
                  <c:v>28847364</c:v>
                </c:pt>
                <c:pt idx="12">
                  <c:v>29507439</c:v>
                </c:pt>
                <c:pt idx="13">
                  <c:v>29411636</c:v>
                </c:pt>
                <c:pt idx="14">
                  <c:v>29542534</c:v>
                </c:pt>
                <c:pt idx="15">
                  <c:v>28849965</c:v>
                </c:pt>
                <c:pt idx="16">
                  <c:v>29550646</c:v>
                </c:pt>
                <c:pt idx="17">
                  <c:v>27880267</c:v>
                </c:pt>
                <c:pt idx="18">
                  <c:v>29526328</c:v>
                </c:pt>
                <c:pt idx="19">
                  <c:v>28221996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8C9-4F85-ACCE-83E488FC57AA}"/>
            </c:ext>
          </c:extLst>
        </c:ser>
        <c:ser>
          <c:idx val="2"/>
          <c:order val="2"/>
          <c:tx>
            <c:strRef>
              <c:f>'Data to Graph'!$D$1</c:f>
              <c:strCache>
                <c:ptCount val="1"/>
                <c:pt idx="0">
                  <c:v>REVOLVING</c:v>
                </c:pt>
              </c:strCache>
            </c:strRef>
          </c:tx>
          <c:marker>
            <c:symbol val="none"/>
          </c:marker>
          <c:cat>
            <c:strRef>
              <c:f>'Data to Graph'!$A$2:$A$21</c:f>
              <c:strCache>
                <c:ptCount val="20"/>
                <c:pt idx="0">
                  <c:v>FY02</c:v>
                </c:pt>
                <c:pt idx="1">
                  <c:v>03</c:v>
                </c:pt>
                <c:pt idx="2">
                  <c:v>04</c:v>
                </c:pt>
                <c:pt idx="3">
                  <c:v>05</c:v>
                </c:pt>
                <c:pt idx="4">
                  <c:v>06</c:v>
                </c:pt>
                <c:pt idx="5">
                  <c:v>07</c:v>
                </c:pt>
                <c:pt idx="6">
                  <c:v>08</c:v>
                </c:pt>
                <c:pt idx="7">
                  <c:v>09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13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17</c:v>
                </c:pt>
                <c:pt idx="16">
                  <c:v>18</c:v>
                </c:pt>
                <c:pt idx="17">
                  <c:v>19</c:v>
                </c:pt>
                <c:pt idx="18">
                  <c:v>20</c:v>
                </c:pt>
                <c:pt idx="19">
                  <c:v>FY21</c:v>
                </c:pt>
              </c:strCache>
            </c:strRef>
          </c:cat>
          <c:val>
            <c:numRef>
              <c:f>'Data to Graph'!$D$2:$D$21</c:f>
              <c:numCache>
                <c:formatCode>"$"#,##0_);\("$"#,##0\)</c:formatCode>
                <c:ptCount val="20"/>
                <c:pt idx="0">
                  <c:v>12155000</c:v>
                </c:pt>
                <c:pt idx="1">
                  <c:v>13100000</c:v>
                </c:pt>
                <c:pt idx="2">
                  <c:v>15660000</c:v>
                </c:pt>
                <c:pt idx="3">
                  <c:v>16109325</c:v>
                </c:pt>
                <c:pt idx="4">
                  <c:v>16204200</c:v>
                </c:pt>
                <c:pt idx="5">
                  <c:v>16925600</c:v>
                </c:pt>
                <c:pt idx="6">
                  <c:v>19000000</c:v>
                </c:pt>
                <c:pt idx="7">
                  <c:v>19450000</c:v>
                </c:pt>
                <c:pt idx="8">
                  <c:v>19900000</c:v>
                </c:pt>
                <c:pt idx="9">
                  <c:v>20600000</c:v>
                </c:pt>
                <c:pt idx="10">
                  <c:v>23000000</c:v>
                </c:pt>
                <c:pt idx="11">
                  <c:v>23460000</c:v>
                </c:pt>
                <c:pt idx="12">
                  <c:v>24185000</c:v>
                </c:pt>
                <c:pt idx="13">
                  <c:v>24900000</c:v>
                </c:pt>
                <c:pt idx="14">
                  <c:v>26000000</c:v>
                </c:pt>
                <c:pt idx="15">
                  <c:v>33000000</c:v>
                </c:pt>
                <c:pt idx="16">
                  <c:v>33000000</c:v>
                </c:pt>
                <c:pt idx="17">
                  <c:v>33000000</c:v>
                </c:pt>
                <c:pt idx="18">
                  <c:v>33000000</c:v>
                </c:pt>
                <c:pt idx="19">
                  <c:v>28000000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8C9-4F85-ACCE-83E488FC57AA}"/>
            </c:ext>
          </c:extLst>
        </c:ser>
        <c:ser>
          <c:idx val="3"/>
          <c:order val="3"/>
          <c:tx>
            <c:strRef>
              <c:f>'Data to Graph'!$E$1</c:f>
              <c:strCache>
                <c:ptCount val="1"/>
                <c:pt idx="0">
                  <c:v>FEDERAL</c:v>
                </c:pt>
              </c:strCache>
            </c:strRef>
          </c:tx>
          <c:marker>
            <c:symbol val="none"/>
          </c:marker>
          <c:cat>
            <c:strRef>
              <c:f>'Data to Graph'!$A$2:$A$21</c:f>
              <c:strCache>
                <c:ptCount val="20"/>
                <c:pt idx="0">
                  <c:v>FY02</c:v>
                </c:pt>
                <c:pt idx="1">
                  <c:v>03</c:v>
                </c:pt>
                <c:pt idx="2">
                  <c:v>04</c:v>
                </c:pt>
                <c:pt idx="3">
                  <c:v>05</c:v>
                </c:pt>
                <c:pt idx="4">
                  <c:v>06</c:v>
                </c:pt>
                <c:pt idx="5">
                  <c:v>07</c:v>
                </c:pt>
                <c:pt idx="6">
                  <c:v>08</c:v>
                </c:pt>
                <c:pt idx="7">
                  <c:v>09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13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17</c:v>
                </c:pt>
                <c:pt idx="16">
                  <c:v>18</c:v>
                </c:pt>
                <c:pt idx="17">
                  <c:v>19</c:v>
                </c:pt>
                <c:pt idx="18">
                  <c:v>20</c:v>
                </c:pt>
                <c:pt idx="19">
                  <c:v>FY21</c:v>
                </c:pt>
              </c:strCache>
            </c:strRef>
          </c:cat>
          <c:val>
            <c:numRef>
              <c:f>'Data to Graph'!$E$2:$E$21</c:f>
              <c:numCache>
                <c:formatCode>"$"#,##0_);\("$"#,##0\)</c:formatCode>
                <c:ptCount val="20"/>
                <c:pt idx="0">
                  <c:v>5400000</c:v>
                </c:pt>
                <c:pt idx="1">
                  <c:v>5400000</c:v>
                </c:pt>
                <c:pt idx="2">
                  <c:v>5900000</c:v>
                </c:pt>
                <c:pt idx="3">
                  <c:v>5921260</c:v>
                </c:pt>
                <c:pt idx="4">
                  <c:v>6200000</c:v>
                </c:pt>
                <c:pt idx="5">
                  <c:v>6400000</c:v>
                </c:pt>
                <c:pt idx="6">
                  <c:v>7700000</c:v>
                </c:pt>
                <c:pt idx="7">
                  <c:v>8000000</c:v>
                </c:pt>
                <c:pt idx="8">
                  <c:v>8300000</c:v>
                </c:pt>
                <c:pt idx="9">
                  <c:v>39300000</c:v>
                </c:pt>
                <c:pt idx="10">
                  <c:v>40000000</c:v>
                </c:pt>
                <c:pt idx="11">
                  <c:v>40800000</c:v>
                </c:pt>
                <c:pt idx="12">
                  <c:v>41000000</c:v>
                </c:pt>
                <c:pt idx="13">
                  <c:v>41500000</c:v>
                </c:pt>
                <c:pt idx="14">
                  <c:v>41500000</c:v>
                </c:pt>
                <c:pt idx="15">
                  <c:v>41500000</c:v>
                </c:pt>
                <c:pt idx="16">
                  <c:v>40000000</c:v>
                </c:pt>
                <c:pt idx="17">
                  <c:v>40000000</c:v>
                </c:pt>
                <c:pt idx="18">
                  <c:v>40000000</c:v>
                </c:pt>
                <c:pt idx="19">
                  <c:v>35000000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8C9-4F85-ACCE-83E488FC57AA}"/>
            </c:ext>
          </c:extLst>
        </c:ser>
        <c:ser>
          <c:idx val="4"/>
          <c:order val="4"/>
          <c:tx>
            <c:strRef>
              <c:f>'Data to Graph'!$F$1</c:f>
              <c:strCache>
                <c:ptCount val="1"/>
                <c:pt idx="0">
                  <c:v>TRUST</c:v>
                </c:pt>
              </c:strCache>
            </c:strRef>
          </c:tx>
          <c:marker>
            <c:symbol val="none"/>
          </c:marker>
          <c:cat>
            <c:strRef>
              <c:f>'Data to Graph'!$A$2:$A$21</c:f>
              <c:strCache>
                <c:ptCount val="20"/>
                <c:pt idx="0">
                  <c:v>FY02</c:v>
                </c:pt>
                <c:pt idx="1">
                  <c:v>03</c:v>
                </c:pt>
                <c:pt idx="2">
                  <c:v>04</c:v>
                </c:pt>
                <c:pt idx="3">
                  <c:v>05</c:v>
                </c:pt>
                <c:pt idx="4">
                  <c:v>06</c:v>
                </c:pt>
                <c:pt idx="5">
                  <c:v>07</c:v>
                </c:pt>
                <c:pt idx="6">
                  <c:v>08</c:v>
                </c:pt>
                <c:pt idx="7">
                  <c:v>09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13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17</c:v>
                </c:pt>
                <c:pt idx="16">
                  <c:v>18</c:v>
                </c:pt>
                <c:pt idx="17">
                  <c:v>19</c:v>
                </c:pt>
                <c:pt idx="18">
                  <c:v>20</c:v>
                </c:pt>
                <c:pt idx="19">
                  <c:v>FY21</c:v>
                </c:pt>
              </c:strCache>
            </c:strRef>
          </c:cat>
          <c:val>
            <c:numRef>
              <c:f>'Data to Graph'!$F$2:$F$21</c:f>
              <c:numCache>
                <c:formatCode>"$"#,##0_);\("$"#,##0\)</c:formatCode>
                <c:ptCount val="20"/>
                <c:pt idx="0">
                  <c:v>3000000</c:v>
                </c:pt>
                <c:pt idx="1">
                  <c:v>3000000</c:v>
                </c:pt>
                <c:pt idx="2">
                  <c:v>3000000</c:v>
                </c:pt>
                <c:pt idx="3">
                  <c:v>3034455</c:v>
                </c:pt>
                <c:pt idx="4">
                  <c:v>3134000</c:v>
                </c:pt>
                <c:pt idx="5">
                  <c:v>3237000</c:v>
                </c:pt>
                <c:pt idx="6">
                  <c:v>3500000</c:v>
                </c:pt>
                <c:pt idx="7">
                  <c:v>4000000</c:v>
                </c:pt>
                <c:pt idx="8">
                  <c:v>4500000</c:v>
                </c:pt>
                <c:pt idx="9">
                  <c:v>5300000</c:v>
                </c:pt>
                <c:pt idx="10">
                  <c:v>7000000</c:v>
                </c:pt>
                <c:pt idx="11">
                  <c:v>7700000</c:v>
                </c:pt>
                <c:pt idx="12">
                  <c:v>8100000</c:v>
                </c:pt>
                <c:pt idx="13">
                  <c:v>14000000</c:v>
                </c:pt>
                <c:pt idx="14">
                  <c:v>15000000</c:v>
                </c:pt>
                <c:pt idx="15">
                  <c:v>15000000</c:v>
                </c:pt>
                <c:pt idx="16">
                  <c:v>15000000</c:v>
                </c:pt>
                <c:pt idx="17">
                  <c:v>15000000</c:v>
                </c:pt>
                <c:pt idx="18">
                  <c:v>15000000</c:v>
                </c:pt>
                <c:pt idx="19">
                  <c:v>15000000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8C9-4F85-ACCE-83E488FC57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34881920"/>
        <c:axId val="234882312"/>
      </c:lineChart>
      <c:catAx>
        <c:axId val="2348819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34882312"/>
        <c:crosses val="autoZero"/>
        <c:auto val="1"/>
        <c:lblAlgn val="ctr"/>
        <c:lblOffset val="100"/>
        <c:noMultiLvlLbl val="0"/>
      </c:catAx>
      <c:valAx>
        <c:axId val="234882312"/>
        <c:scaling>
          <c:orientation val="minMax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 algn="ctr">
              <a:defRPr lang="en-US" sz="105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488192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i="0" baseline="0"/>
              <a:t>UNIVERSITY OF NEBRASKA AT KEARNEY </a:t>
            </a:r>
          </a:p>
          <a:p>
            <a:pPr>
              <a:defRPr b="1"/>
            </a:pPr>
            <a:r>
              <a:rPr lang="en-US" b="1" i="0" baseline="0"/>
              <a:t>2020-21 BUDGET</a:t>
            </a:r>
          </a:p>
          <a:p>
            <a:pPr>
              <a:defRPr b="1"/>
            </a:pPr>
            <a:endParaRPr lang="en-US" b="1" i="0" baseline="0"/>
          </a:p>
          <a:p>
            <a:pPr>
              <a:defRPr b="1"/>
            </a:pPr>
            <a:endParaRPr lang="en-US" b="1" i="0" baseline="0"/>
          </a:p>
        </c:rich>
      </c:tx>
      <c:layout>
        <c:manualLayout>
          <c:xMode val="edge"/>
          <c:yMode val="edge"/>
          <c:x val="0.28777028536326577"/>
          <c:y val="5.208333333333333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v>UNIVERSITY OF NEBRASKA AT KEARNEY 2017-18 BUDGET</c:v>
          </c:tx>
          <c:dPt>
            <c:idx val="0"/>
            <c:bubble3D val="0"/>
            <c:spPr>
              <a:solidFill>
                <a:srgbClr val="4F81B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5CB-4CAC-8A83-0E58C7BB7E0C}"/>
              </c:ext>
            </c:extLst>
          </c:dPt>
          <c:dPt>
            <c:idx val="1"/>
            <c:bubble3D val="0"/>
            <c:spPr>
              <a:solidFill>
                <a:srgbClr val="C0504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5CB-4CAC-8A83-0E58C7BB7E0C}"/>
              </c:ext>
            </c:extLst>
          </c:dPt>
          <c:dPt>
            <c:idx val="2"/>
            <c:bubble3D val="0"/>
            <c:spPr>
              <a:solidFill>
                <a:srgbClr val="9BBB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5CB-4CAC-8A83-0E58C7BB7E0C}"/>
              </c:ext>
            </c:extLst>
          </c:dPt>
          <c:dLbls>
            <c:dLbl>
              <c:idx val="0"/>
              <c:layout>
                <c:manualLayout>
                  <c:x val="-0.19491721114647903"/>
                  <c:y val="-0.1748140583989501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6388888888888891"/>
                      <c:h val="8.638743455497381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5CB-4CAC-8A83-0E58C7BB7E0C}"/>
                </c:ext>
              </c:extLst>
            </c:dLbl>
            <c:dLbl>
              <c:idx val="1"/>
              <c:layout>
                <c:manualLayout>
                  <c:x val="-8.219892825896763E-2"/>
                  <c:y val="0.15423369199268941"/>
                </c:manualLayout>
              </c:layout>
              <c:tx>
                <c:rich>
                  <a:bodyPr/>
                  <a:lstStyle/>
                  <a:p>
                    <a:fld id="{9C60A3FA-214E-48CE-953A-E77BFD51056E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4%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5CB-4CAC-8A83-0E58C7BB7E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'FY21 Chart'!$A$5:$A$8</c15:sqref>
                  </c15:fullRef>
                </c:ext>
              </c:extLst>
              <c:f>'FY21 Chart'!$A$5:$A$7</c:f>
              <c:strCache>
                <c:ptCount val="3"/>
                <c:pt idx="0">
                  <c:v>SALARIES/BENEFITS</c:v>
                </c:pt>
                <c:pt idx="1">
                  <c:v>UTILITIES</c:v>
                </c:pt>
                <c:pt idx="2">
                  <c:v>NON-PERSONAL SERVICES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'FY21 Chart'!$B$5:$B$8</c15:sqref>
                  </c15:fullRef>
                </c:ext>
              </c:extLst>
              <c:f>'FY21 Chart'!$B$5:$B$7</c:f>
              <c:numCache>
                <c:formatCode>0%</c:formatCode>
                <c:ptCount val="3"/>
                <c:pt idx="0">
                  <c:v>0.77</c:v>
                </c:pt>
                <c:pt idx="1">
                  <c:v>0.04</c:v>
                </c:pt>
                <c:pt idx="2">
                  <c:v>0.19</c:v>
                </c:pt>
              </c:numCache>
            </c:numRef>
          </c:val>
          <c:extLst>
            <c:ext xmlns:c15="http://schemas.microsoft.com/office/drawing/2012/chart" uri="{02D57815-91ED-43cb-92C2-25804820EDAC}">
              <c15:categoryFilterExceptions>
                <c15:categoryFilterException>
                  <c15:sqref>'[Chart 3 2020-21 State Aided Budget PS and NPS.xlsx]FY21 Chart'!$B$8</c15:sqref>
                  <c15:spPr xmlns:c15="http://schemas.microsoft.com/office/drawing/2012/chart">
                    <a:solidFill>
                      <a:schemeClr val="accent4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15:spPr>
                  <c15:bubble3D val="0"/>
                </c15:categoryFilterException>
              </c15:categoryFilterExceptions>
            </c:ext>
            <c:ext xmlns:c16="http://schemas.microsoft.com/office/drawing/2014/chart" uri="{C3380CC4-5D6E-409C-BE32-E72D297353CC}">
              <c16:uniqueId val="{00000006-45CB-4CAC-8A83-0E58C7BB7E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STATE AIDED BUDGET</a:t>
            </a:r>
          </a:p>
          <a:p>
            <a:pPr>
              <a:defRPr/>
            </a:pPr>
            <a:r>
              <a:rPr lang="en-US"/>
              <a:t>FY 2020-21</a:t>
            </a:r>
          </a:p>
          <a:p>
            <a:pPr>
              <a:defRPr/>
            </a:pPr>
            <a:r>
              <a:rPr lang="en-US"/>
              <a:t>University of Nebraska at Kearney</a:t>
            </a:r>
          </a:p>
          <a:p>
            <a:pPr>
              <a:defRPr/>
            </a:pPr>
            <a:endParaRPr lang="en-US"/>
          </a:p>
        </c:rich>
      </c:tx>
      <c:layout>
        <c:manualLayout>
          <c:xMode val="edge"/>
          <c:yMode val="edge"/>
          <c:x val="0.27095554876888284"/>
          <c:y val="1.49031296572280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909331527488238"/>
          <c:y val="0.26336810730253352"/>
          <c:w val="0.67717951782165509"/>
          <c:h val="0.63989814238942933"/>
        </c:manualLayout>
      </c:layout>
      <c:lineChart>
        <c:grouping val="standard"/>
        <c:varyColors val="0"/>
        <c:ser>
          <c:idx val="0"/>
          <c:order val="0"/>
          <c:tx>
            <c:v>GENERAL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star"/>
            <c:size val="7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Graph!$A$9:$A$28</c:f>
              <c:strCache>
                <c:ptCount val="20"/>
                <c:pt idx="0">
                  <c:v>FY02</c:v>
                </c:pt>
                <c:pt idx="1">
                  <c:v>03</c:v>
                </c:pt>
                <c:pt idx="2">
                  <c:v>04</c:v>
                </c:pt>
                <c:pt idx="3">
                  <c:v>05</c:v>
                </c:pt>
                <c:pt idx="4">
                  <c:v>06</c:v>
                </c:pt>
                <c:pt idx="5">
                  <c:v>07</c:v>
                </c:pt>
                <c:pt idx="6">
                  <c:v>08</c:v>
                </c:pt>
                <c:pt idx="7">
                  <c:v>09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13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17</c:v>
                </c:pt>
                <c:pt idx="16">
                  <c:v>18</c:v>
                </c:pt>
                <c:pt idx="17">
                  <c:v>19</c:v>
                </c:pt>
                <c:pt idx="18">
                  <c:v>20</c:v>
                </c:pt>
                <c:pt idx="19">
                  <c:v>FY21</c:v>
                </c:pt>
              </c:strCache>
            </c:strRef>
          </c:cat>
          <c:val>
            <c:numRef>
              <c:f>Graph!$B$9:$B$28</c:f>
              <c:numCache>
                <c:formatCode>"$"#,##0_);\("$"#,##0\)</c:formatCode>
                <c:ptCount val="20"/>
                <c:pt idx="0">
                  <c:v>31676315</c:v>
                </c:pt>
                <c:pt idx="1">
                  <c:v>32792170</c:v>
                </c:pt>
                <c:pt idx="2">
                  <c:v>29938302</c:v>
                </c:pt>
                <c:pt idx="3">
                  <c:v>29489468</c:v>
                </c:pt>
                <c:pt idx="4">
                  <c:v>30753739</c:v>
                </c:pt>
                <c:pt idx="5">
                  <c:v>32705096</c:v>
                </c:pt>
                <c:pt idx="6">
                  <c:v>33849888</c:v>
                </c:pt>
                <c:pt idx="7">
                  <c:v>34919679</c:v>
                </c:pt>
                <c:pt idx="8">
                  <c:v>35292044</c:v>
                </c:pt>
                <c:pt idx="9">
                  <c:v>34097172</c:v>
                </c:pt>
                <c:pt idx="10">
                  <c:v>34260675</c:v>
                </c:pt>
                <c:pt idx="11">
                  <c:v>34867838</c:v>
                </c:pt>
                <c:pt idx="12">
                  <c:v>36393192</c:v>
                </c:pt>
                <c:pt idx="13">
                  <c:v>37825894</c:v>
                </c:pt>
                <c:pt idx="14">
                  <c:v>39431069</c:v>
                </c:pt>
                <c:pt idx="15">
                  <c:v>40499221</c:v>
                </c:pt>
                <c:pt idx="16">
                  <c:v>39864093</c:v>
                </c:pt>
                <c:pt idx="17">
                  <c:v>41165766</c:v>
                </c:pt>
                <c:pt idx="18">
                  <c:v>42160525</c:v>
                </c:pt>
                <c:pt idx="19">
                  <c:v>44904002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025-4592-84E8-9114B9171BF7}"/>
            </c:ext>
          </c:extLst>
        </c:ser>
        <c:ser>
          <c:idx val="1"/>
          <c:order val="1"/>
          <c:tx>
            <c:v>CASH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star"/>
            <c:size val="7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Graph!$A$9:$A$28</c:f>
              <c:strCache>
                <c:ptCount val="20"/>
                <c:pt idx="0">
                  <c:v>FY02</c:v>
                </c:pt>
                <c:pt idx="1">
                  <c:v>03</c:v>
                </c:pt>
                <c:pt idx="2">
                  <c:v>04</c:v>
                </c:pt>
                <c:pt idx="3">
                  <c:v>05</c:v>
                </c:pt>
                <c:pt idx="4">
                  <c:v>06</c:v>
                </c:pt>
                <c:pt idx="5">
                  <c:v>07</c:v>
                </c:pt>
                <c:pt idx="6">
                  <c:v>08</c:v>
                </c:pt>
                <c:pt idx="7">
                  <c:v>09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13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17</c:v>
                </c:pt>
                <c:pt idx="16">
                  <c:v>18</c:v>
                </c:pt>
                <c:pt idx="17">
                  <c:v>19</c:v>
                </c:pt>
                <c:pt idx="18">
                  <c:v>20</c:v>
                </c:pt>
                <c:pt idx="19">
                  <c:v>FY21</c:v>
                </c:pt>
              </c:strCache>
            </c:strRef>
          </c:cat>
          <c:val>
            <c:numRef>
              <c:f>Graph!$C$9:$C$28</c:f>
              <c:numCache>
                <c:formatCode>"$"#,##0_);\("$"#,##0\)</c:formatCode>
                <c:ptCount val="20"/>
                <c:pt idx="0">
                  <c:v>11573457</c:v>
                </c:pt>
                <c:pt idx="1">
                  <c:v>13030397</c:v>
                </c:pt>
                <c:pt idx="2">
                  <c:v>14612432</c:v>
                </c:pt>
                <c:pt idx="3">
                  <c:v>17031287</c:v>
                </c:pt>
                <c:pt idx="4">
                  <c:v>17802788</c:v>
                </c:pt>
                <c:pt idx="5">
                  <c:v>18955172</c:v>
                </c:pt>
                <c:pt idx="6">
                  <c:v>20437670</c:v>
                </c:pt>
                <c:pt idx="7">
                  <c:v>21063706</c:v>
                </c:pt>
                <c:pt idx="8">
                  <c:v>21889346</c:v>
                </c:pt>
                <c:pt idx="9">
                  <c:v>24697940</c:v>
                </c:pt>
                <c:pt idx="10">
                  <c:v>26918143</c:v>
                </c:pt>
                <c:pt idx="11">
                  <c:v>28847364</c:v>
                </c:pt>
                <c:pt idx="12">
                  <c:v>29507439</c:v>
                </c:pt>
                <c:pt idx="13">
                  <c:v>29411636</c:v>
                </c:pt>
                <c:pt idx="14">
                  <c:v>29542534</c:v>
                </c:pt>
                <c:pt idx="15">
                  <c:v>28849965</c:v>
                </c:pt>
                <c:pt idx="16">
                  <c:v>29550646</c:v>
                </c:pt>
                <c:pt idx="17">
                  <c:v>27880267</c:v>
                </c:pt>
                <c:pt idx="18">
                  <c:v>29526328</c:v>
                </c:pt>
                <c:pt idx="19">
                  <c:v>27991996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025-4592-84E8-9114B9171B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17532208"/>
        <c:axId val="517536128"/>
      </c:lineChart>
      <c:catAx>
        <c:axId val="517532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7536128"/>
        <c:crosses val="autoZero"/>
        <c:auto val="1"/>
        <c:lblAlgn val="ctr"/>
        <c:lblOffset val="100"/>
        <c:noMultiLvlLbl val="0"/>
      </c:catAx>
      <c:valAx>
        <c:axId val="517536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_);\(&quot;$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7532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0.53718</cdr:x>
      <cdr:y>0.34936</cdr:y>
    </cdr:from>
    <cdr:to>
      <cdr:x>0.60203</cdr:x>
      <cdr:y>0.42642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9C00C1BA-247D-43F2-BE7B-449D4CF02DBA}"/>
            </a:ext>
          </a:extLst>
        </cdr:cNvPr>
        <cdr:cNvCxnSpPr/>
      </cdr:nvCxnSpPr>
      <cdr:spPr>
        <a:xfrm xmlns:a="http://schemas.openxmlformats.org/drawingml/2006/main" flipH="1">
          <a:off x="5481594" y="2038718"/>
          <a:ext cx="661758" cy="449695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0.41004</cdr:x>
      <cdr:y>0.21443</cdr:y>
    </cdr:from>
    <cdr:to>
      <cdr:x>0.43858</cdr:x>
      <cdr:y>0.28974</cdr:y>
    </cdr:to>
    <cdr:cxnSp macro="">
      <cdr:nvCxnSpPr>
        <cdr:cNvPr id="5" name="Straight Connector 4">
          <a:extLst xmlns:a="http://schemas.openxmlformats.org/drawingml/2006/main">
            <a:ext uri="{FF2B5EF4-FFF2-40B4-BE49-F238E27FC236}">
              <a16:creationId xmlns:a16="http://schemas.microsoft.com/office/drawing/2014/main" id="{6B273547-31D7-40F1-9CDB-6B63B7D9C98A}"/>
            </a:ext>
          </a:extLst>
        </cdr:cNvPr>
        <cdr:cNvCxnSpPr/>
      </cdr:nvCxnSpPr>
      <cdr:spPr>
        <a:xfrm xmlns:a="http://schemas.openxmlformats.org/drawingml/2006/main">
          <a:off x="3489005" y="1352072"/>
          <a:ext cx="242847" cy="474871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0.18133</cdr:x>
      <cdr:y>0.4166</cdr:y>
    </cdr:from>
    <cdr:to>
      <cdr:x>0.28619</cdr:x>
      <cdr:y>0.47533</cdr:y>
    </cdr:to>
    <cdr:cxnSp macro="">
      <cdr:nvCxnSpPr>
        <cdr:cNvPr id="7" name="Straight Connector 6">
          <a:extLst xmlns:a="http://schemas.openxmlformats.org/drawingml/2006/main">
            <a:ext uri="{FF2B5EF4-FFF2-40B4-BE49-F238E27FC236}">
              <a16:creationId xmlns:a16="http://schemas.microsoft.com/office/drawing/2014/main" id="{27F6F06B-7705-40DB-B88E-45CF327DDCCC}"/>
            </a:ext>
          </a:extLst>
        </cdr:cNvPr>
        <cdr:cNvCxnSpPr/>
      </cdr:nvCxnSpPr>
      <cdr:spPr>
        <a:xfrm xmlns:a="http://schemas.openxmlformats.org/drawingml/2006/main">
          <a:off x="1542941" y="2626875"/>
          <a:ext cx="892284" cy="370325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0.20389</cdr:x>
      <cdr:y>0.78046</cdr:y>
    </cdr:from>
    <cdr:to>
      <cdr:x>0.29403</cdr:x>
      <cdr:y>0.81951</cdr:y>
    </cdr:to>
    <cdr:cxnSp macro="">
      <cdr:nvCxnSpPr>
        <cdr:cNvPr id="9" name="Straight Connector 8">
          <a:extLst xmlns:a="http://schemas.openxmlformats.org/drawingml/2006/main">
            <a:ext uri="{FF2B5EF4-FFF2-40B4-BE49-F238E27FC236}">
              <a16:creationId xmlns:a16="http://schemas.microsoft.com/office/drawing/2014/main" id="{D37843CC-FA97-4B78-A7D3-4A83971A2935}"/>
            </a:ext>
          </a:extLst>
        </cdr:cNvPr>
        <cdr:cNvCxnSpPr/>
      </cdr:nvCxnSpPr>
      <cdr:spPr>
        <a:xfrm xmlns:a="http://schemas.openxmlformats.org/drawingml/2006/main" flipV="1">
          <a:off x="1734866" y="4921250"/>
          <a:ext cx="767034" cy="246235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0.66242</cdr:x>
      <cdr:y>0.78481</cdr:y>
    </cdr:from>
    <cdr:to>
      <cdr:x>0.72468</cdr:x>
      <cdr:y>0.83735</cdr:y>
    </cdr:to>
    <cdr:cxnSp macro="">
      <cdr:nvCxnSpPr>
        <cdr:cNvPr id="11" name="Straight Connector 10">
          <a:extLst xmlns:a="http://schemas.openxmlformats.org/drawingml/2006/main">
            <a:ext uri="{FF2B5EF4-FFF2-40B4-BE49-F238E27FC236}">
              <a16:creationId xmlns:a16="http://schemas.microsoft.com/office/drawing/2014/main" id="{F76191AC-F5D7-48E3-B0EE-8294F13D62EF}"/>
            </a:ext>
          </a:extLst>
        </cdr:cNvPr>
        <cdr:cNvCxnSpPr/>
      </cdr:nvCxnSpPr>
      <cdr:spPr>
        <a:xfrm xmlns:a="http://schemas.openxmlformats.org/drawingml/2006/main" flipH="1" flipV="1">
          <a:off x="5636551" y="4948641"/>
          <a:ext cx="529770" cy="331293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0.67127</cdr:x>
      <cdr:y>0.38167</cdr:y>
    </cdr:from>
    <cdr:to>
      <cdr:x>0.77425</cdr:x>
      <cdr:y>0.50101</cdr:y>
    </cdr:to>
    <cdr:cxnSp macro="">
      <cdr:nvCxnSpPr>
        <cdr:cNvPr id="8" name="Straight Connector 7">
          <a:extLst xmlns:a="http://schemas.openxmlformats.org/drawingml/2006/main">
            <a:ext uri="{FF2B5EF4-FFF2-40B4-BE49-F238E27FC236}">
              <a16:creationId xmlns:a16="http://schemas.microsoft.com/office/drawing/2014/main" id="{2FDFEE9A-34B0-48C9-B350-62B060C02CBF}"/>
            </a:ext>
          </a:extLst>
        </cdr:cNvPr>
        <cdr:cNvCxnSpPr/>
      </cdr:nvCxnSpPr>
      <cdr:spPr>
        <a:xfrm xmlns:a="http://schemas.openxmlformats.org/drawingml/2006/main" flipV="1">
          <a:off x="5711825" y="2406651"/>
          <a:ext cx="876300" cy="75247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0.04723</cdr:x>
      <cdr:y>0.15745</cdr:y>
    </cdr:from>
    <cdr:to>
      <cdr:x>0.17132</cdr:x>
      <cdr:y>0.39866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7980" y="5969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11700" cy="461804"/>
          </a:xfrm>
          <a:prstGeom prst="rect">
            <a:avLst/>
          </a:prstGeom>
        </p:spPr>
        <p:txBody>
          <a:bodyPr vert="horz" lIns="92460" tIns="46232" rIns="92460" bIns="4623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7" y="1"/>
            <a:ext cx="3011700" cy="461804"/>
          </a:xfrm>
          <a:prstGeom prst="rect">
            <a:avLst/>
          </a:prstGeom>
        </p:spPr>
        <p:txBody>
          <a:bodyPr vert="horz" lIns="92460" tIns="46232" rIns="92460" bIns="46232" rtlCol="0"/>
          <a:lstStyle>
            <a:lvl1pPr algn="r">
              <a:defRPr sz="1200"/>
            </a:lvl1pPr>
          </a:lstStyle>
          <a:p>
            <a:fld id="{F1729C7B-4BCD-4D42-8584-AA79F935A9A9}" type="datetimeFigureOut">
              <a:rPr lang="en-US" smtClean="0"/>
              <a:pPr/>
              <a:t>10/19/2020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60" tIns="46232" rIns="92460" bIns="4623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8"/>
            <a:ext cx="5560060" cy="4156234"/>
          </a:xfrm>
          <a:prstGeom prst="rect">
            <a:avLst/>
          </a:prstGeom>
        </p:spPr>
        <p:txBody>
          <a:bodyPr vert="horz" lIns="92460" tIns="46232" rIns="92460" bIns="4623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700" cy="461804"/>
          </a:xfrm>
          <a:prstGeom prst="rect">
            <a:avLst/>
          </a:prstGeom>
        </p:spPr>
        <p:txBody>
          <a:bodyPr vert="horz" lIns="92460" tIns="46232" rIns="92460" bIns="4623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7" y="8772669"/>
            <a:ext cx="3011700" cy="461804"/>
          </a:xfrm>
          <a:prstGeom prst="rect">
            <a:avLst/>
          </a:prstGeom>
        </p:spPr>
        <p:txBody>
          <a:bodyPr vert="horz" lIns="92460" tIns="46232" rIns="92460" bIns="46232" rtlCol="0" anchor="b"/>
          <a:lstStyle>
            <a:lvl1pPr algn="r">
              <a:defRPr sz="1200"/>
            </a:lvl1pPr>
          </a:lstStyle>
          <a:p>
            <a:fld id="{E5BD20BD-3234-4257-806D-6D65BAC990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187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D20BD-3234-4257-806D-6D65BAC990E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056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General Fund:   State Appropriation from</a:t>
            </a:r>
            <a:r>
              <a:rPr lang="en-US" baseline="0" dirty="0"/>
              <a:t> Tax $’s         $34,097,172</a:t>
            </a:r>
          </a:p>
          <a:p>
            <a:r>
              <a:rPr lang="en-US" baseline="0" dirty="0"/>
              <a:t>Cash Fund:   	    Tuition Gross	  $32,042,401</a:t>
            </a:r>
          </a:p>
          <a:p>
            <a:r>
              <a:rPr lang="en-US" baseline="0" dirty="0"/>
              <a:t>	     Remissions	&lt;$6,100,520&gt;</a:t>
            </a:r>
          </a:p>
          <a:p>
            <a:r>
              <a:rPr lang="en-US" baseline="0" dirty="0"/>
              <a:t>	     Refunds/Uncollectibles	&lt;$1,231,367&gt;</a:t>
            </a:r>
          </a:p>
          <a:p>
            <a:r>
              <a:rPr lang="en-US" baseline="0" dirty="0"/>
              <a:t>	     Student Fees	   $  249,560</a:t>
            </a:r>
          </a:p>
          <a:p>
            <a:r>
              <a:rPr lang="en-US" baseline="0" dirty="0"/>
              <a:t>	     Other Cash	   $  709,000</a:t>
            </a:r>
          </a:p>
          <a:p>
            <a:r>
              <a:rPr lang="en-US" baseline="0" dirty="0"/>
              <a:t>	    U-Wide Debt Svc          &lt;$1,131,134&gt;</a:t>
            </a:r>
          </a:p>
          <a:p>
            <a:r>
              <a:rPr lang="en-US" baseline="0" dirty="0"/>
              <a:t>             TOTAL CASH			 $24,537,940</a:t>
            </a:r>
          </a:p>
          <a:p>
            <a:r>
              <a:rPr lang="en-US" baseline="0" dirty="0"/>
              <a:t>TOTAL UNRESTRICTED BUDGET			$58,635,112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D20BD-3234-4257-806D-6D65BAC990E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730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Room:</a:t>
            </a:r>
            <a:r>
              <a:rPr lang="en-US" baseline="0" dirty="0"/>
              <a:t>  Double</a:t>
            </a:r>
          </a:p>
          <a:p>
            <a:r>
              <a:rPr lang="en-US" baseline="0" dirty="0"/>
              <a:t>Board:  FY11   21 meal  7-day  +80 pts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D20BD-3234-4257-806D-6D65BAC990E2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842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5DD3B-14AC-4105-B97F-23373852969D}" type="datetime1">
              <a:rPr lang="en-US" smtClean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A8C3-C5B3-4DD8-A326-6DC2AB78EA0D}" type="datetime1">
              <a:rPr lang="en-US" smtClean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36272-26A4-4740-A5CE-6760792A5987}" type="datetime1">
              <a:rPr lang="en-US" smtClean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3DBB0-7290-49CD-98D9-4F318A25718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293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48CBF-C4D1-4599-81BA-6B7CAF1F361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1076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6989-817E-4E92-A39D-42DD0B85B2C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2728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9BE2A-2B23-4A49-B9F9-C7FBE7AF543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1873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1ED5B-B77E-4849-B4E3-1B2C9A9654E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255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5F376-923C-40CB-99E0-B633B1FF1A5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98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D337-10CF-4F2B-A23C-C216972C853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7311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E8FE3-6A90-4E39-BC25-D50A9882287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788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C5F0-8630-4ABA-816D-9F09FFE17FD1}" type="datetime1">
              <a:rPr lang="en-US" smtClean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AFB9B-F410-423A-A24B-5B45A871345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3901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026C1-958C-48F1-BA40-E216B75A0D5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2479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FD36-C7E7-4758-95EE-C4CAC15016F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32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61FF-2C45-4DD2-8C00-C899879D4771}" type="datetime1">
              <a:rPr lang="en-US" smtClean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61B64-BC4B-4AEB-A188-3460B556D049}" type="datetime1">
              <a:rPr lang="en-US" smtClean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18C9-1897-4310-99F4-9A9EDEF3C1D8}" type="datetime1">
              <a:rPr lang="en-US" smtClean="0"/>
              <a:t>10/19/2020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8F47D-859A-4B24-837D-EBF883061F3F}" type="datetime1">
              <a:rPr lang="en-US" smtClean="0"/>
              <a:t>10/19/2020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B937A-B04C-456E-9628-4979C57ECC76}" type="datetime1">
              <a:rPr lang="en-US" smtClean="0"/>
              <a:t>10/19/2020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7FA03-FC5B-4CF7-A3BC-5DB535BC6EAD}" type="datetime1">
              <a:rPr lang="en-US" smtClean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36618-B4A8-4957-8554-A4FD849AB3A1}" type="datetime1">
              <a:rPr lang="en-US" smtClean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60645-2264-4A08-99AA-BD879FDAAE59}" type="datetime1">
              <a:rPr lang="en-US" smtClean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97301-3D55-4913-8BC1-83EAB2385E6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94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152399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2F20F2"/>
                </a:solidFill>
              </a:rPr>
              <a:t>UNIVERSITY OF NEBRASKA AT KEARNEY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3886200"/>
          </a:xfrm>
        </p:spPr>
        <p:txBody>
          <a:bodyPr>
            <a:normAutofit fontScale="92500" lnSpcReduction="20000"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Helvetica" pitchFamily="34" charset="0"/>
              </a:rPr>
              <a:t>BUDGET OVERVIEW</a:t>
            </a:r>
          </a:p>
          <a:p>
            <a:r>
              <a:rPr lang="en-US" dirty="0">
                <a:solidFill>
                  <a:schemeClr val="tx1"/>
                </a:solidFill>
              </a:rPr>
              <a:t>2020-21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i="1" dirty="0">
                <a:solidFill>
                  <a:schemeClr val="tx1"/>
                </a:solidFill>
              </a:rPr>
              <a:t>Jon C. Watts</a:t>
            </a:r>
          </a:p>
          <a:p>
            <a:r>
              <a:rPr lang="en-US" i="1" dirty="0">
                <a:solidFill>
                  <a:schemeClr val="tx1"/>
                </a:solidFill>
              </a:rPr>
              <a:t>Vice Chancellor</a:t>
            </a:r>
          </a:p>
          <a:p>
            <a:r>
              <a:rPr lang="en-US" i="1" dirty="0">
                <a:solidFill>
                  <a:schemeClr val="tx1"/>
                </a:solidFill>
              </a:rPr>
              <a:t>Business and Finance</a:t>
            </a:r>
          </a:p>
          <a:p>
            <a:endParaRPr lang="en-US" i="1" dirty="0">
              <a:solidFill>
                <a:schemeClr val="tx1"/>
              </a:solidFill>
            </a:endParaRPr>
          </a:p>
          <a:p>
            <a:r>
              <a:rPr lang="en-US" i="1" dirty="0">
                <a:solidFill>
                  <a:schemeClr val="tx1"/>
                </a:solidFill>
              </a:rPr>
              <a:t>September 2020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State Aided Budget</a:t>
            </a:r>
            <a:br>
              <a:rPr lang="en-US" dirty="0"/>
            </a:br>
            <a:r>
              <a:rPr lang="en-US" sz="2200" dirty="0"/>
              <a:t>(State &amp; University Generated – </a:t>
            </a:r>
            <a:r>
              <a:rPr lang="en-US" sz="2200" b="1" dirty="0"/>
              <a:t>Unrestricted</a:t>
            </a:r>
            <a:r>
              <a:rPr lang="en-US" sz="22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General Fund: </a:t>
            </a:r>
          </a:p>
          <a:p>
            <a:pPr lvl="1"/>
            <a:r>
              <a:rPr lang="en-US" dirty="0"/>
              <a:t>State Appropriation of Tax $’s	  $44,904,002</a:t>
            </a:r>
          </a:p>
          <a:p>
            <a:r>
              <a:rPr lang="en-US" b="1" dirty="0"/>
              <a:t>Cash Funds:</a:t>
            </a:r>
            <a:r>
              <a:rPr lang="en-US" dirty="0"/>
              <a:t>  </a:t>
            </a:r>
          </a:p>
          <a:p>
            <a:pPr lvl="1"/>
            <a:r>
              <a:rPr lang="en-US" dirty="0"/>
              <a:t>Gross Tuition		 $37,321,981</a:t>
            </a:r>
          </a:p>
          <a:p>
            <a:pPr lvl="1"/>
            <a:r>
              <a:rPr lang="en-US" dirty="0"/>
              <a:t>Remissions		($ 8,413,438)</a:t>
            </a:r>
          </a:p>
          <a:p>
            <a:pPr lvl="1"/>
            <a:r>
              <a:rPr lang="en-US" dirty="0"/>
              <a:t>Refunds/Uncollect	($     791,813)  </a:t>
            </a:r>
          </a:p>
          <a:p>
            <a:pPr lvl="1"/>
            <a:r>
              <a:rPr lang="en-US" dirty="0"/>
              <a:t>Student Fees		 $     227,400</a:t>
            </a:r>
          </a:p>
          <a:p>
            <a:pPr lvl="1"/>
            <a:r>
              <a:rPr lang="en-US" dirty="0"/>
              <a:t>Misc Other Cash	 $     779,000</a:t>
            </a:r>
          </a:p>
          <a:p>
            <a:pPr lvl="1"/>
            <a:r>
              <a:rPr lang="en-US" dirty="0"/>
              <a:t>U-Wide Debt Svc	</a:t>
            </a:r>
            <a:r>
              <a:rPr lang="en-US" u="sng" dirty="0"/>
              <a:t>($ 1,131,134)</a:t>
            </a:r>
            <a:r>
              <a:rPr lang="en-US" dirty="0"/>
              <a:t>	  </a:t>
            </a:r>
            <a:r>
              <a:rPr lang="en-US" u="sng" dirty="0"/>
              <a:t>$27,991,996</a:t>
            </a:r>
            <a:r>
              <a:rPr lang="en-US" dirty="0"/>
              <a:t>	</a:t>
            </a:r>
          </a:p>
          <a:p>
            <a:pPr lvl="1">
              <a:buNone/>
            </a:pPr>
            <a:r>
              <a:rPr lang="en-US" dirty="0"/>
              <a:t>		</a:t>
            </a:r>
            <a:r>
              <a:rPr lang="en-US" b="1" dirty="0"/>
              <a:t>TOTAL					  $72,895,998</a:t>
            </a:r>
            <a:r>
              <a:rPr lang="en-US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42CF055-6EC8-4637-ACD7-7D06B3159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9FF427E-95B0-4555-B9BD-E09A22D6FE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9431" y="533400"/>
            <a:ext cx="6245138" cy="566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033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688D08C-6791-4CDA-A564-A557D884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61580B4-2603-4B89-B144-B3F4D10EDD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2405745"/>
              </p:ext>
            </p:extLst>
          </p:nvPr>
        </p:nvGraphicFramePr>
        <p:xfrm>
          <a:off x="1143000" y="-19665"/>
          <a:ext cx="71628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2205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8485B56-0E0B-40B8-915B-F52CAE283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1212D99-0468-48C7-BF60-21A50C9CAF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091396"/>
            <a:ext cx="8458200" cy="4675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484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695FF3-BE80-49D5-AFFA-54F0262A1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/>
        </p:nvGraphicFramePr>
        <p:xfrm>
          <a:off x="1890712" y="1130300"/>
          <a:ext cx="5362575" cy="459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028526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F379C55-3C55-4608-A7BE-6CA48C768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2699B5-6ADF-40CC-9ECB-097A9EF714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686" y="381000"/>
            <a:ext cx="7796628" cy="601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167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E13C04-98AA-4B38-8CEB-FE23D7B21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60FC214-AD13-4CAE-A974-3FA19697CE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194" y="380999"/>
            <a:ext cx="7479612" cy="6019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621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F92FB0E-855A-4227-B065-9087BDC6F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1CC4A1B-F8BC-4EDD-BF0A-B527CE4478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0837" y="751140"/>
            <a:ext cx="6002326" cy="5355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2302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94707B8-A8FA-4E5A-A82B-78A23C88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45B1FC-532A-4C96-8B79-DEA32ABD5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387" y="533400"/>
            <a:ext cx="7323226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5871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2DE8C1D-9ADF-45EE-A841-A0D6EB011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2AB99B-9BE0-4079-887A-35D26A26D6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8763000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241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GENERAL FUND</a:t>
            </a:r>
          </a:p>
          <a:p>
            <a:pPr lvl="1"/>
            <a:r>
              <a:rPr lang="en-US" dirty="0"/>
              <a:t>State tax revenue allocated to the University.</a:t>
            </a:r>
          </a:p>
          <a:p>
            <a:r>
              <a:rPr lang="en-US" dirty="0"/>
              <a:t>CASH FUNDS</a:t>
            </a:r>
          </a:p>
          <a:p>
            <a:pPr lvl="1"/>
            <a:r>
              <a:rPr lang="en-US" dirty="0"/>
              <a:t>Derived from tuition, fees, investment income, and other miscellaneous income.</a:t>
            </a:r>
          </a:p>
          <a:p>
            <a:r>
              <a:rPr lang="en-US" dirty="0"/>
              <a:t>FEDERAL FUNDS</a:t>
            </a:r>
          </a:p>
          <a:p>
            <a:pPr lvl="1"/>
            <a:r>
              <a:rPr lang="en-US" dirty="0"/>
              <a:t>Provided by federal agencies for research, grants and contracts, and student aid programs.</a:t>
            </a:r>
          </a:p>
          <a:p>
            <a:r>
              <a:rPr lang="en-US" dirty="0"/>
              <a:t>REVOLVING FUNDS</a:t>
            </a:r>
          </a:p>
          <a:p>
            <a:pPr lvl="1"/>
            <a:r>
              <a:rPr lang="en-US" dirty="0"/>
              <a:t>Self-generated from departmental sales, charges for housing, food services, etc.</a:t>
            </a:r>
          </a:p>
          <a:p>
            <a:r>
              <a:rPr lang="en-US" dirty="0"/>
              <a:t>TRUST FUNDS</a:t>
            </a:r>
          </a:p>
          <a:p>
            <a:pPr lvl="1"/>
            <a:r>
              <a:rPr lang="en-US" dirty="0"/>
              <a:t>State and private gifts, grants, and contracts, non-federal student aid programs,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812BBD8-1F84-49E9-9A12-5703356C3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D4AA6DD-D779-4781-8718-BF79F033F9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3199" y="474120"/>
            <a:ext cx="6837601" cy="5909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716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TUITION INCREASE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417638"/>
            <a:ext cx="6172200" cy="51054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/>
              <a:t>						</a:t>
            </a:r>
          </a:p>
          <a:p>
            <a:pPr>
              <a:buNone/>
            </a:pPr>
            <a:r>
              <a:rPr lang="en-US" u="sng" dirty="0"/>
              <a:t>				Tuition</a:t>
            </a:r>
          </a:p>
          <a:p>
            <a:r>
              <a:rPr lang="en-US" dirty="0"/>
              <a:t>2001-02		10.0%		</a:t>
            </a:r>
          </a:p>
          <a:p>
            <a:r>
              <a:rPr lang="en-US" dirty="0"/>
              <a:t>2002-03		10.0%		</a:t>
            </a:r>
          </a:p>
          <a:p>
            <a:r>
              <a:rPr lang="en-US" dirty="0"/>
              <a:t>2003-04		14.9%		</a:t>
            </a:r>
          </a:p>
          <a:p>
            <a:r>
              <a:rPr lang="en-US" dirty="0"/>
              <a:t>2004-05		12.0%		</a:t>
            </a:r>
          </a:p>
          <a:p>
            <a:r>
              <a:rPr lang="en-US" dirty="0"/>
              <a:t>2005-06		  4.9%		</a:t>
            </a:r>
          </a:p>
          <a:p>
            <a:r>
              <a:rPr lang="en-US" dirty="0"/>
              <a:t>2006-07		  5.9%		</a:t>
            </a:r>
          </a:p>
          <a:p>
            <a:r>
              <a:rPr lang="en-US" dirty="0"/>
              <a:t>2007-08		  6.0%		</a:t>
            </a:r>
          </a:p>
          <a:p>
            <a:r>
              <a:rPr lang="en-US" dirty="0"/>
              <a:t>2008-09		  6.0%		</a:t>
            </a:r>
          </a:p>
          <a:p>
            <a:r>
              <a:rPr lang="en-US" dirty="0"/>
              <a:t>2009-10		  4.0%		</a:t>
            </a:r>
            <a:endParaRPr lang="en-US" sz="1600" dirty="0"/>
          </a:p>
          <a:p>
            <a:r>
              <a:rPr lang="en-US" dirty="0"/>
              <a:t>2010-11		  6.0%</a:t>
            </a:r>
            <a:r>
              <a:rPr lang="en-US" b="1" dirty="0"/>
              <a:t>	</a:t>
            </a:r>
          </a:p>
          <a:p>
            <a:r>
              <a:rPr lang="en-US" dirty="0"/>
              <a:t>2011-12		  5.0%</a:t>
            </a:r>
            <a:r>
              <a:rPr lang="en-US" b="1" dirty="0"/>
              <a:t>	</a:t>
            </a:r>
          </a:p>
          <a:p>
            <a:r>
              <a:rPr lang="en-US" dirty="0"/>
              <a:t>2012-13		  3.75%</a:t>
            </a:r>
          </a:p>
          <a:p>
            <a:r>
              <a:rPr lang="en-US" dirty="0"/>
              <a:t>2013-14		  0.00% Res;  3% </a:t>
            </a:r>
            <a:r>
              <a:rPr lang="en-US" dirty="0" err="1"/>
              <a:t>NonRes</a:t>
            </a:r>
            <a:endParaRPr lang="en-US" dirty="0"/>
          </a:p>
          <a:p>
            <a:r>
              <a:rPr lang="en-US" dirty="0"/>
              <a:t>2014-15		  0.00% Res;  3% </a:t>
            </a:r>
            <a:r>
              <a:rPr lang="en-US" dirty="0" err="1"/>
              <a:t>NonRes</a:t>
            </a:r>
            <a:endParaRPr lang="en-US" dirty="0"/>
          </a:p>
          <a:p>
            <a:r>
              <a:rPr lang="en-US" dirty="0"/>
              <a:t>2015-16		  1.75% </a:t>
            </a:r>
          </a:p>
          <a:p>
            <a:r>
              <a:rPr lang="en-US" dirty="0"/>
              <a:t>2016-17		  2.50%</a:t>
            </a:r>
          </a:p>
          <a:p>
            <a:r>
              <a:rPr lang="en-US" dirty="0"/>
              <a:t>2017-18		  5.40%</a:t>
            </a:r>
          </a:p>
          <a:p>
            <a:r>
              <a:rPr lang="en-US" dirty="0"/>
              <a:t>2018-19		  3.20%</a:t>
            </a:r>
          </a:p>
          <a:p>
            <a:r>
              <a:rPr lang="en-US" dirty="0"/>
              <a:t>2019-20</a:t>
            </a:r>
            <a:r>
              <a:rPr lang="en-US" b="1" dirty="0"/>
              <a:t>		  </a:t>
            </a:r>
            <a:r>
              <a:rPr lang="en-US" dirty="0"/>
              <a:t>2.75%</a:t>
            </a:r>
          </a:p>
          <a:p>
            <a:r>
              <a:rPr lang="en-US" b="1" dirty="0"/>
              <a:t>2020-21		  2.75%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2F20F2"/>
                </a:solidFill>
              </a:rPr>
              <a:t>REVENUE BOND BUDGET</a:t>
            </a:r>
            <a:br>
              <a:rPr lang="en-US" dirty="0"/>
            </a:br>
            <a:r>
              <a:rPr lang="en-US" sz="2200" dirty="0"/>
              <a:t>(Designated/Restricted)</a:t>
            </a:r>
            <a:br>
              <a:rPr lang="en-US" sz="2200" dirty="0"/>
            </a:br>
            <a:r>
              <a:rPr lang="en-US" sz="2200" dirty="0"/>
              <a:t>2020-21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/>
              <a:t>Dormitory Rental			  $5,920,000</a:t>
            </a:r>
          </a:p>
          <a:p>
            <a:r>
              <a:rPr lang="en-US" sz="2000" dirty="0"/>
              <a:t>Food Service				  $5,880,000</a:t>
            </a:r>
          </a:p>
          <a:p>
            <a:r>
              <a:rPr lang="en-US" sz="2000" dirty="0"/>
              <a:t>Facility Fee				  $   603,000</a:t>
            </a:r>
          </a:p>
          <a:p>
            <a:r>
              <a:rPr lang="en-US" sz="2000" dirty="0"/>
              <a:t>Union Expansion			  $   334,000</a:t>
            </a:r>
          </a:p>
          <a:p>
            <a:r>
              <a:rPr lang="en-US" sz="2000" dirty="0"/>
              <a:t>Bookstore Commission			  $   153,000</a:t>
            </a:r>
          </a:p>
          <a:p>
            <a:r>
              <a:rPr lang="en-US" sz="2000" dirty="0"/>
              <a:t>Village Flats Apartments			  $   872,000</a:t>
            </a:r>
          </a:p>
          <a:p>
            <a:r>
              <a:rPr lang="en-US" sz="2000" dirty="0"/>
              <a:t>Misc Income				  $   950,000</a:t>
            </a:r>
          </a:p>
          <a:p>
            <a:r>
              <a:rPr lang="en-US" sz="2000" dirty="0"/>
              <a:t>Interest Income			  </a:t>
            </a:r>
            <a:r>
              <a:rPr lang="en-US" sz="2000" u="sng" dirty="0"/>
              <a:t>$     80,000</a:t>
            </a:r>
          </a:p>
          <a:p>
            <a:pPr lvl="1"/>
            <a:r>
              <a:rPr lang="en-US" sz="1600" dirty="0"/>
              <a:t>TOTAL  INCOME			  $  14,792,000  </a:t>
            </a:r>
          </a:p>
          <a:p>
            <a:pPr lvl="1">
              <a:buNone/>
            </a:pPr>
            <a:endParaRPr lang="en-US" sz="1600" b="1" dirty="0"/>
          </a:p>
          <a:p>
            <a:pPr lvl="1">
              <a:buNone/>
            </a:pPr>
            <a:r>
              <a:rPr lang="en-US" sz="2100" dirty="0"/>
              <a:t>Less Operation and Maintenance	($7,935,000)</a:t>
            </a:r>
          </a:p>
          <a:p>
            <a:pPr lvl="1">
              <a:buNone/>
            </a:pPr>
            <a:r>
              <a:rPr lang="en-US" sz="2100" dirty="0"/>
              <a:t>Less Food Costs			</a:t>
            </a:r>
            <a:r>
              <a:rPr lang="en-US" sz="2100" u="sng" dirty="0"/>
              <a:t>($4,509,000)</a:t>
            </a:r>
          </a:p>
          <a:p>
            <a:pPr lvl="1">
              <a:buNone/>
            </a:pPr>
            <a:r>
              <a:rPr lang="en-US" sz="1600" dirty="0"/>
              <a:t>	</a:t>
            </a:r>
            <a:r>
              <a:rPr lang="en-US" sz="2000" dirty="0"/>
              <a:t>Available for Debt Service		 $2,348,000</a:t>
            </a:r>
          </a:p>
          <a:p>
            <a:pPr lvl="1">
              <a:buNone/>
            </a:pPr>
            <a:r>
              <a:rPr lang="en-US" sz="2000" dirty="0"/>
              <a:t>	Bond Interest Committed		 $2,041,196</a:t>
            </a:r>
            <a:r>
              <a:rPr lang="en-US" sz="2000" b="1" dirty="0"/>
              <a:t>			</a:t>
            </a:r>
          </a:p>
          <a:p>
            <a:pPr lvl="1">
              <a:buNone/>
            </a:pPr>
            <a:r>
              <a:rPr lang="en-US" sz="2000" b="1" dirty="0"/>
              <a:t>	Debt Service Charge		             1.15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5D6030-F131-4F74-959B-7C482CA8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03E35B-93B4-4819-9A44-144A131A7F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155" y="756000"/>
            <a:ext cx="7915689" cy="534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921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2F20F2"/>
                </a:solidFill>
              </a:rPr>
              <a:t>ROOM &amp; BOARD INCREASE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>
                <a:latin typeface="+mj-lt"/>
              </a:rPr>
              <a:t>				</a:t>
            </a:r>
            <a:r>
              <a:rPr lang="en-US" sz="2000" b="1" u="sng" dirty="0">
                <a:latin typeface="+mj-lt"/>
              </a:rPr>
              <a:t>ROOM/Sem</a:t>
            </a:r>
            <a:r>
              <a:rPr lang="en-US" dirty="0">
                <a:latin typeface="+mj-lt"/>
              </a:rPr>
              <a:t> 		</a:t>
            </a:r>
            <a:r>
              <a:rPr lang="en-US" sz="2000" b="1" u="sng" dirty="0">
                <a:latin typeface="+mj-lt"/>
              </a:rPr>
              <a:t>BOARD/</a:t>
            </a:r>
            <a:r>
              <a:rPr lang="en-US" sz="2000" b="1" u="sng" dirty="0" err="1">
                <a:latin typeface="+mj-lt"/>
              </a:rPr>
              <a:t>Sem</a:t>
            </a:r>
            <a:r>
              <a:rPr lang="en-US" dirty="0">
                <a:latin typeface="+mj-lt"/>
              </a:rPr>
              <a:t>	 	</a:t>
            </a:r>
            <a:r>
              <a:rPr lang="en-US" u="sng" dirty="0">
                <a:latin typeface="+mj-lt"/>
              </a:rPr>
              <a:t> </a:t>
            </a:r>
            <a:r>
              <a:rPr lang="en-US" sz="2000" b="1" u="sng" dirty="0">
                <a:latin typeface="+mj-lt"/>
              </a:rPr>
              <a:t>Per Year  </a:t>
            </a:r>
          </a:p>
          <a:p>
            <a:r>
              <a:rPr lang="en-US" dirty="0">
                <a:latin typeface="+mj-lt"/>
              </a:rPr>
              <a:t>2001-02		$1,008	  </a:t>
            </a:r>
            <a:r>
              <a:rPr lang="en-US" sz="2100" dirty="0">
                <a:solidFill>
                  <a:srgbClr val="2F20F2"/>
                </a:solidFill>
                <a:latin typeface="+mj-lt"/>
              </a:rPr>
              <a:t>+$88</a:t>
            </a:r>
            <a:r>
              <a:rPr lang="en-US" dirty="0">
                <a:latin typeface="+mj-lt"/>
              </a:rPr>
              <a:t>	$  943	  </a:t>
            </a:r>
            <a:r>
              <a:rPr lang="en-US" sz="2100" dirty="0">
                <a:solidFill>
                  <a:srgbClr val="2F20F2"/>
                </a:solidFill>
                <a:latin typeface="+mj-lt"/>
              </a:rPr>
              <a:t>+$53</a:t>
            </a:r>
            <a:r>
              <a:rPr lang="en-US" dirty="0">
                <a:latin typeface="+mj-lt"/>
              </a:rPr>
              <a:t>	 $3,902</a:t>
            </a:r>
          </a:p>
          <a:p>
            <a:r>
              <a:rPr lang="en-US" dirty="0">
                <a:latin typeface="+mj-lt"/>
              </a:rPr>
              <a:t>2002-03		$1,071	  </a:t>
            </a:r>
            <a:r>
              <a:rPr lang="en-US" sz="2100" dirty="0">
                <a:solidFill>
                  <a:srgbClr val="2F20F2"/>
                </a:solidFill>
                <a:latin typeface="+mj-lt"/>
              </a:rPr>
              <a:t>+$63</a:t>
            </a:r>
            <a:r>
              <a:rPr lang="en-US" dirty="0">
                <a:latin typeface="+mj-lt"/>
              </a:rPr>
              <a:t>	$1,007	  </a:t>
            </a:r>
            <a:r>
              <a:rPr lang="en-US" sz="2100" dirty="0">
                <a:solidFill>
                  <a:srgbClr val="2F20F2"/>
                </a:solidFill>
                <a:latin typeface="+mj-lt"/>
              </a:rPr>
              <a:t>+$64</a:t>
            </a:r>
            <a:r>
              <a:rPr lang="en-US" dirty="0">
                <a:latin typeface="+mj-lt"/>
              </a:rPr>
              <a:t>	 $4,156</a:t>
            </a:r>
          </a:p>
          <a:p>
            <a:r>
              <a:rPr lang="en-US" dirty="0">
                <a:latin typeface="+mj-lt"/>
              </a:rPr>
              <a:t>2003-04		$1,146	  </a:t>
            </a:r>
            <a:r>
              <a:rPr lang="en-US" sz="2100" dirty="0">
                <a:solidFill>
                  <a:srgbClr val="2F20F2"/>
                </a:solidFill>
                <a:latin typeface="+mj-lt"/>
              </a:rPr>
              <a:t>+$75</a:t>
            </a:r>
            <a:r>
              <a:rPr lang="en-US" dirty="0">
                <a:latin typeface="+mj-lt"/>
              </a:rPr>
              <a:t>	$1,072	  </a:t>
            </a:r>
            <a:r>
              <a:rPr lang="en-US" sz="2100" dirty="0">
                <a:solidFill>
                  <a:srgbClr val="2F20F2"/>
                </a:solidFill>
                <a:latin typeface="+mj-lt"/>
              </a:rPr>
              <a:t>+$65</a:t>
            </a:r>
            <a:r>
              <a:rPr lang="en-US" dirty="0">
                <a:latin typeface="+mj-lt"/>
              </a:rPr>
              <a:t>	 $4,436</a:t>
            </a:r>
          </a:p>
          <a:p>
            <a:r>
              <a:rPr lang="en-US" dirty="0">
                <a:latin typeface="+mj-lt"/>
              </a:rPr>
              <a:t>2004-05		$1,289         </a:t>
            </a:r>
            <a:r>
              <a:rPr lang="en-US" sz="2100" dirty="0">
                <a:solidFill>
                  <a:srgbClr val="2F20F2"/>
                </a:solidFill>
                <a:latin typeface="+mj-lt"/>
              </a:rPr>
              <a:t>+$143</a:t>
            </a:r>
            <a:r>
              <a:rPr lang="en-US" dirty="0">
                <a:latin typeface="+mj-lt"/>
              </a:rPr>
              <a:t>	$1,206         </a:t>
            </a:r>
            <a:r>
              <a:rPr lang="en-US" sz="2100" dirty="0">
                <a:solidFill>
                  <a:srgbClr val="2F20F2"/>
                </a:solidFill>
                <a:latin typeface="+mj-lt"/>
              </a:rPr>
              <a:t>+$134</a:t>
            </a:r>
            <a:r>
              <a:rPr lang="en-US" dirty="0">
                <a:latin typeface="+mj-lt"/>
              </a:rPr>
              <a:t>	 $4,990</a:t>
            </a:r>
          </a:p>
          <a:p>
            <a:r>
              <a:rPr lang="en-US" dirty="0">
                <a:latin typeface="+mj-lt"/>
              </a:rPr>
              <a:t>2005-06		$1,376	  </a:t>
            </a:r>
            <a:r>
              <a:rPr lang="en-US" sz="2100" dirty="0">
                <a:solidFill>
                  <a:srgbClr val="2F20F2"/>
                </a:solidFill>
                <a:latin typeface="+mj-lt"/>
              </a:rPr>
              <a:t>+$87</a:t>
            </a:r>
            <a:r>
              <a:rPr lang="en-US" dirty="0">
                <a:latin typeface="+mj-lt"/>
              </a:rPr>
              <a:t>	$1,287	  </a:t>
            </a:r>
            <a:r>
              <a:rPr lang="en-US" sz="2100" dirty="0">
                <a:solidFill>
                  <a:srgbClr val="2F20F2"/>
                </a:solidFill>
                <a:latin typeface="+mj-lt"/>
              </a:rPr>
              <a:t>+$81</a:t>
            </a:r>
            <a:r>
              <a:rPr lang="en-US" dirty="0">
                <a:latin typeface="+mj-lt"/>
              </a:rPr>
              <a:t>	 $5,326</a:t>
            </a:r>
          </a:p>
          <a:p>
            <a:r>
              <a:rPr lang="en-US" dirty="0">
                <a:latin typeface="+mj-lt"/>
              </a:rPr>
              <a:t>2006-07		$1,469	  </a:t>
            </a:r>
            <a:r>
              <a:rPr lang="en-US" sz="2100" dirty="0">
                <a:solidFill>
                  <a:srgbClr val="2F20F2"/>
                </a:solidFill>
                <a:latin typeface="+mj-lt"/>
              </a:rPr>
              <a:t>+$93</a:t>
            </a:r>
            <a:r>
              <a:rPr lang="en-US" dirty="0">
                <a:latin typeface="+mj-lt"/>
              </a:rPr>
              <a:t>	$1,374	  </a:t>
            </a:r>
            <a:r>
              <a:rPr lang="en-US" sz="2100" dirty="0">
                <a:solidFill>
                  <a:srgbClr val="2F20F2"/>
                </a:solidFill>
                <a:latin typeface="+mj-lt"/>
              </a:rPr>
              <a:t>+$87</a:t>
            </a:r>
            <a:r>
              <a:rPr lang="en-US" dirty="0">
                <a:latin typeface="+mj-lt"/>
              </a:rPr>
              <a:t>	 $5,686</a:t>
            </a:r>
          </a:p>
          <a:p>
            <a:r>
              <a:rPr lang="en-US" dirty="0">
                <a:latin typeface="+mj-lt"/>
              </a:rPr>
              <a:t>2007-08		$1,550	  </a:t>
            </a:r>
            <a:r>
              <a:rPr lang="en-US" sz="2100" dirty="0">
                <a:solidFill>
                  <a:srgbClr val="2F20F2"/>
                </a:solidFill>
                <a:latin typeface="+mj-lt"/>
              </a:rPr>
              <a:t>+$81</a:t>
            </a:r>
            <a:r>
              <a:rPr lang="en-US" dirty="0">
                <a:latin typeface="+mj-lt"/>
              </a:rPr>
              <a:t>	$1,450	  </a:t>
            </a:r>
            <a:r>
              <a:rPr lang="en-US" sz="2100" dirty="0">
                <a:solidFill>
                  <a:srgbClr val="2F20F2"/>
                </a:solidFill>
                <a:latin typeface="+mj-lt"/>
              </a:rPr>
              <a:t>+$76</a:t>
            </a:r>
            <a:r>
              <a:rPr lang="en-US" dirty="0">
                <a:latin typeface="+mj-lt"/>
              </a:rPr>
              <a:t>	 $6,000</a:t>
            </a:r>
          </a:p>
          <a:p>
            <a:r>
              <a:rPr lang="en-US" dirty="0">
                <a:latin typeface="+mj-lt"/>
              </a:rPr>
              <a:t>2008-09		$1,635	  </a:t>
            </a:r>
            <a:r>
              <a:rPr lang="en-US" sz="2100" dirty="0">
                <a:solidFill>
                  <a:srgbClr val="2F20F2"/>
                </a:solidFill>
                <a:latin typeface="+mj-lt"/>
              </a:rPr>
              <a:t>+$85</a:t>
            </a:r>
            <a:r>
              <a:rPr lang="en-US" dirty="0">
                <a:latin typeface="+mj-lt"/>
              </a:rPr>
              <a:t>	$1,530	  </a:t>
            </a:r>
            <a:r>
              <a:rPr lang="en-US" sz="2100" dirty="0">
                <a:solidFill>
                  <a:srgbClr val="2F20F2"/>
                </a:solidFill>
                <a:latin typeface="+mj-lt"/>
              </a:rPr>
              <a:t>+$80</a:t>
            </a:r>
            <a:r>
              <a:rPr lang="en-US" dirty="0">
                <a:latin typeface="+mj-lt"/>
              </a:rPr>
              <a:t>	 $6,330</a:t>
            </a:r>
          </a:p>
          <a:p>
            <a:r>
              <a:rPr lang="en-US" dirty="0">
                <a:latin typeface="+mj-lt"/>
              </a:rPr>
              <a:t>2009-10		$1,725           </a:t>
            </a:r>
            <a:r>
              <a:rPr lang="en-US" sz="2100" dirty="0">
                <a:solidFill>
                  <a:srgbClr val="2F20F2"/>
                </a:solidFill>
                <a:latin typeface="+mj-lt"/>
              </a:rPr>
              <a:t>+$90</a:t>
            </a:r>
            <a:r>
              <a:rPr lang="en-US" dirty="0">
                <a:latin typeface="+mj-lt"/>
              </a:rPr>
              <a:t>	$1,690          </a:t>
            </a:r>
            <a:r>
              <a:rPr lang="en-US" sz="2100" dirty="0">
                <a:solidFill>
                  <a:srgbClr val="2F20F2"/>
                </a:solidFill>
                <a:latin typeface="+mj-lt"/>
              </a:rPr>
              <a:t>+$160</a:t>
            </a:r>
            <a:r>
              <a:rPr lang="en-US" dirty="0">
                <a:latin typeface="+mj-lt"/>
              </a:rPr>
              <a:t>	 $6,830</a:t>
            </a:r>
          </a:p>
          <a:p>
            <a:r>
              <a:rPr lang="en-US" dirty="0">
                <a:latin typeface="+mj-lt"/>
              </a:rPr>
              <a:t>2010-11		$1,820           </a:t>
            </a:r>
            <a:r>
              <a:rPr lang="en-US" sz="2100" dirty="0">
                <a:solidFill>
                  <a:srgbClr val="2F20F2"/>
                </a:solidFill>
                <a:latin typeface="+mj-lt"/>
              </a:rPr>
              <a:t>+$95</a:t>
            </a:r>
            <a:r>
              <a:rPr lang="en-US" dirty="0">
                <a:latin typeface="+mj-lt"/>
              </a:rPr>
              <a:t>	$1,783	  </a:t>
            </a:r>
            <a:r>
              <a:rPr lang="en-US" sz="2100" dirty="0">
                <a:solidFill>
                  <a:srgbClr val="2F20F2"/>
                </a:solidFill>
                <a:latin typeface="+mj-lt"/>
              </a:rPr>
              <a:t>+$93</a:t>
            </a:r>
            <a:r>
              <a:rPr lang="en-US" dirty="0">
                <a:latin typeface="+mj-lt"/>
              </a:rPr>
              <a:t>	 $7,206</a:t>
            </a:r>
          </a:p>
          <a:p>
            <a:r>
              <a:rPr lang="en-US" dirty="0"/>
              <a:t>2011-12		$1,911           </a:t>
            </a:r>
            <a:r>
              <a:rPr lang="en-US" sz="2100" dirty="0">
                <a:solidFill>
                  <a:srgbClr val="2F20F2"/>
                </a:solidFill>
              </a:rPr>
              <a:t>+$91</a:t>
            </a:r>
            <a:r>
              <a:rPr lang="en-US" dirty="0"/>
              <a:t>	$1,868	  </a:t>
            </a:r>
            <a:r>
              <a:rPr lang="en-US" sz="2100" dirty="0">
                <a:solidFill>
                  <a:srgbClr val="2F20F2"/>
                </a:solidFill>
              </a:rPr>
              <a:t>+$85</a:t>
            </a:r>
            <a:r>
              <a:rPr lang="en-US" dirty="0"/>
              <a:t>	 $7,558</a:t>
            </a:r>
          </a:p>
          <a:p>
            <a:r>
              <a:rPr lang="en-US" dirty="0"/>
              <a:t>2012-13		$2,007           </a:t>
            </a:r>
            <a:r>
              <a:rPr lang="en-US" sz="2100" dirty="0">
                <a:solidFill>
                  <a:srgbClr val="2F20F2"/>
                </a:solidFill>
              </a:rPr>
              <a:t>+$96	</a:t>
            </a:r>
            <a:r>
              <a:rPr lang="en-US" dirty="0"/>
              <a:t>$1,962           </a:t>
            </a:r>
            <a:r>
              <a:rPr lang="en-US" sz="2100" dirty="0">
                <a:solidFill>
                  <a:srgbClr val="2F20F2"/>
                </a:solidFill>
              </a:rPr>
              <a:t>+$94 </a:t>
            </a:r>
            <a:r>
              <a:rPr lang="en-US" dirty="0"/>
              <a:t>	 $7,938</a:t>
            </a:r>
          </a:p>
          <a:p>
            <a:r>
              <a:rPr lang="en-US" dirty="0"/>
              <a:t>2013-14		$2,107          </a:t>
            </a:r>
            <a:r>
              <a:rPr lang="en-US" sz="2100" dirty="0">
                <a:solidFill>
                  <a:srgbClr val="2F20F2"/>
                </a:solidFill>
              </a:rPr>
              <a:t>+$100	</a:t>
            </a:r>
            <a:r>
              <a:rPr lang="en-US" sz="3100" dirty="0"/>
              <a:t>$2,060           </a:t>
            </a:r>
            <a:r>
              <a:rPr lang="en-US" sz="2100" dirty="0">
                <a:solidFill>
                  <a:srgbClr val="2F20F2"/>
                </a:solidFill>
              </a:rPr>
              <a:t>+$98	  </a:t>
            </a:r>
            <a:r>
              <a:rPr lang="en-US" sz="3100" dirty="0"/>
              <a:t>$8,434</a:t>
            </a:r>
          </a:p>
          <a:p>
            <a:r>
              <a:rPr lang="en-US" sz="3100" dirty="0"/>
              <a:t>2014-15		$2,212          </a:t>
            </a:r>
            <a:r>
              <a:rPr lang="en-US" sz="2100" dirty="0">
                <a:solidFill>
                  <a:srgbClr val="2F20F2"/>
                </a:solidFill>
              </a:rPr>
              <a:t>+$105</a:t>
            </a:r>
            <a:r>
              <a:rPr lang="en-US" sz="1600" b="1" dirty="0">
                <a:solidFill>
                  <a:srgbClr val="2F20F2"/>
                </a:solidFill>
              </a:rPr>
              <a:t>	</a:t>
            </a:r>
            <a:r>
              <a:rPr lang="en-US" sz="3100" dirty="0"/>
              <a:t>$2,163      </a:t>
            </a:r>
            <a:r>
              <a:rPr lang="en-US" sz="1600" b="1" dirty="0">
                <a:solidFill>
                  <a:srgbClr val="2F20F2"/>
                </a:solidFill>
              </a:rPr>
              <a:t>       </a:t>
            </a:r>
            <a:r>
              <a:rPr lang="en-US" sz="2100" dirty="0">
                <a:solidFill>
                  <a:srgbClr val="2F20F2"/>
                </a:solidFill>
              </a:rPr>
              <a:t>+$103 </a:t>
            </a:r>
            <a:r>
              <a:rPr lang="en-US" sz="3100" dirty="0"/>
              <a:t>	 $8,880</a:t>
            </a:r>
          </a:p>
          <a:p>
            <a:pPr lvl="0"/>
            <a:r>
              <a:rPr lang="en-US" dirty="0"/>
              <a:t>2015-16</a:t>
            </a:r>
            <a:r>
              <a:rPr lang="en-US" sz="3100" dirty="0"/>
              <a:t>		</a:t>
            </a:r>
            <a:r>
              <a:rPr lang="en-US" dirty="0">
                <a:solidFill>
                  <a:prstClr val="black"/>
                </a:solidFill>
              </a:rPr>
              <a:t>$2,300           </a:t>
            </a:r>
            <a:r>
              <a:rPr lang="en-US" sz="2100" dirty="0">
                <a:solidFill>
                  <a:srgbClr val="2F20F2"/>
                </a:solidFill>
              </a:rPr>
              <a:t>+$88	</a:t>
            </a:r>
            <a:r>
              <a:rPr lang="en-US" sz="3000" dirty="0">
                <a:solidFill>
                  <a:prstClr val="black"/>
                </a:solidFill>
              </a:rPr>
              <a:t>$2,250             </a:t>
            </a:r>
            <a:r>
              <a:rPr lang="en-US" sz="2100" dirty="0">
                <a:solidFill>
                  <a:srgbClr val="2F20F2"/>
                </a:solidFill>
              </a:rPr>
              <a:t>+$87	   </a:t>
            </a:r>
            <a:r>
              <a:rPr lang="en-US" sz="3000" dirty="0">
                <a:solidFill>
                  <a:prstClr val="black"/>
                </a:solidFill>
              </a:rPr>
              <a:t>$9,230</a:t>
            </a:r>
          </a:p>
          <a:p>
            <a:pPr lvl="0"/>
            <a:r>
              <a:rPr lang="en-US" sz="3000" dirty="0">
                <a:solidFill>
                  <a:prstClr val="black"/>
                </a:solidFill>
              </a:rPr>
              <a:t>2016-17		$2,392	  </a:t>
            </a:r>
            <a:r>
              <a:rPr lang="en-US" sz="2100" dirty="0">
                <a:solidFill>
                  <a:srgbClr val="2F20F2"/>
                </a:solidFill>
              </a:rPr>
              <a:t>+$92	</a:t>
            </a:r>
            <a:r>
              <a:rPr lang="en-US" sz="3000" dirty="0"/>
              <a:t>$2,340	  </a:t>
            </a:r>
            <a:r>
              <a:rPr lang="en-US" sz="2100" dirty="0">
                <a:solidFill>
                  <a:srgbClr val="2F20F2"/>
                </a:solidFill>
              </a:rPr>
              <a:t>+$90	   </a:t>
            </a:r>
            <a:r>
              <a:rPr lang="en-US" sz="3000" dirty="0"/>
              <a:t>$9,594</a:t>
            </a:r>
          </a:p>
          <a:p>
            <a:pPr lvl="0"/>
            <a:r>
              <a:rPr lang="en-US" sz="3000" dirty="0"/>
              <a:t>2017-18		$2,416	  </a:t>
            </a:r>
            <a:r>
              <a:rPr lang="en-US" sz="2200" dirty="0">
                <a:solidFill>
                  <a:srgbClr val="2F20F2"/>
                </a:solidFill>
              </a:rPr>
              <a:t>+$24</a:t>
            </a:r>
            <a:r>
              <a:rPr lang="en-US" sz="3100" dirty="0">
                <a:solidFill>
                  <a:prstClr val="black"/>
                </a:solidFill>
              </a:rPr>
              <a:t>	$2,363	  </a:t>
            </a:r>
            <a:r>
              <a:rPr lang="en-US" sz="2200" dirty="0">
                <a:solidFill>
                  <a:srgbClr val="2F20F2"/>
                </a:solidFill>
              </a:rPr>
              <a:t>+$23</a:t>
            </a:r>
            <a:r>
              <a:rPr lang="en-US" sz="3100" dirty="0">
                <a:solidFill>
                  <a:prstClr val="black"/>
                </a:solidFill>
              </a:rPr>
              <a:t>	  </a:t>
            </a:r>
            <a:r>
              <a:rPr lang="en-US" sz="2900" dirty="0">
                <a:solidFill>
                  <a:prstClr val="black"/>
                </a:solidFill>
              </a:rPr>
              <a:t>$9,688</a:t>
            </a:r>
          </a:p>
          <a:p>
            <a:pPr lvl="0"/>
            <a:r>
              <a:rPr lang="en-US" sz="3100" dirty="0">
                <a:solidFill>
                  <a:prstClr val="black"/>
                </a:solidFill>
              </a:rPr>
              <a:t>2018-19		$2,464	  </a:t>
            </a:r>
            <a:r>
              <a:rPr lang="en-US" sz="2200" dirty="0">
                <a:solidFill>
                  <a:srgbClr val="2F20F2"/>
                </a:solidFill>
              </a:rPr>
              <a:t>+$48	</a:t>
            </a:r>
            <a:r>
              <a:rPr lang="en-US" sz="3100" dirty="0">
                <a:solidFill>
                  <a:prstClr val="black"/>
                </a:solidFill>
              </a:rPr>
              <a:t>$2,410</a:t>
            </a:r>
            <a:r>
              <a:rPr lang="en-US" sz="2200" dirty="0">
                <a:solidFill>
                  <a:srgbClr val="2F20F2"/>
                </a:solidFill>
              </a:rPr>
              <a:t>	   +$47	   </a:t>
            </a:r>
            <a:r>
              <a:rPr lang="en-US" sz="2900" dirty="0">
                <a:solidFill>
                  <a:prstClr val="black"/>
                </a:solidFill>
              </a:rPr>
              <a:t>$9,878</a:t>
            </a:r>
          </a:p>
          <a:p>
            <a:pPr lvl="0"/>
            <a:r>
              <a:rPr lang="en-US" sz="3100" dirty="0">
                <a:solidFill>
                  <a:prstClr val="black"/>
                </a:solidFill>
              </a:rPr>
              <a:t>2019-20		$2,513	 </a:t>
            </a:r>
            <a:r>
              <a:rPr lang="en-US" sz="2100" dirty="0">
                <a:solidFill>
                  <a:prstClr val="black"/>
                </a:solidFill>
              </a:rPr>
              <a:t> </a:t>
            </a:r>
            <a:r>
              <a:rPr lang="en-US" sz="2100" dirty="0">
                <a:solidFill>
                  <a:srgbClr val="2F20F2"/>
                </a:solidFill>
              </a:rPr>
              <a:t>+$49</a:t>
            </a:r>
            <a:r>
              <a:rPr lang="en-US" sz="3100" dirty="0">
                <a:solidFill>
                  <a:prstClr val="black"/>
                </a:solidFill>
              </a:rPr>
              <a:t>	$2,458	 </a:t>
            </a:r>
            <a:r>
              <a:rPr lang="en-US" sz="2100" dirty="0">
                <a:solidFill>
                  <a:prstClr val="black"/>
                </a:solidFill>
              </a:rPr>
              <a:t> </a:t>
            </a:r>
            <a:r>
              <a:rPr lang="en-US" sz="2100" dirty="0">
                <a:solidFill>
                  <a:srgbClr val="2F20F2"/>
                </a:solidFill>
              </a:rPr>
              <a:t>+$48</a:t>
            </a:r>
            <a:r>
              <a:rPr lang="en-US" sz="3100" dirty="0">
                <a:solidFill>
                  <a:prstClr val="black"/>
                </a:solidFill>
              </a:rPr>
              <a:t>	</a:t>
            </a:r>
            <a:r>
              <a:rPr lang="en-US" sz="2900" dirty="0">
                <a:solidFill>
                  <a:prstClr val="black"/>
                </a:solidFill>
              </a:rPr>
              <a:t>$10,072</a:t>
            </a:r>
          </a:p>
          <a:p>
            <a:r>
              <a:rPr lang="en-US" sz="3100" b="1" dirty="0">
                <a:solidFill>
                  <a:prstClr val="black"/>
                </a:solidFill>
              </a:rPr>
              <a:t>2020-21		$2,576	 </a:t>
            </a:r>
            <a:r>
              <a:rPr lang="en-US" sz="3100" b="1" dirty="0">
                <a:solidFill>
                  <a:srgbClr val="2F20F2"/>
                </a:solidFill>
              </a:rPr>
              <a:t>$63</a:t>
            </a:r>
            <a:r>
              <a:rPr lang="en-US" sz="3100" b="1" dirty="0">
                <a:solidFill>
                  <a:prstClr val="black"/>
                </a:solidFill>
              </a:rPr>
              <a:t>	$2,520	 </a:t>
            </a:r>
            <a:r>
              <a:rPr lang="en-US" sz="3100" b="1" dirty="0">
                <a:solidFill>
                  <a:srgbClr val="2F20F2"/>
                </a:solidFill>
              </a:rPr>
              <a:t>$62</a:t>
            </a:r>
            <a:r>
              <a:rPr lang="en-US" sz="3100" b="1" dirty="0">
                <a:solidFill>
                  <a:prstClr val="black"/>
                </a:solidFill>
              </a:rPr>
              <a:t>	$10,322</a:t>
            </a:r>
          </a:p>
          <a:p>
            <a:pPr lvl="0"/>
            <a:endParaRPr lang="en-US" sz="3100" b="1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en-US" sz="3000" b="1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b="1" dirty="0"/>
          </a:p>
          <a:p>
            <a:endParaRPr lang="en-US" b="1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0"/>
            <a:ext cx="8229600" cy="3124200"/>
          </a:xfrm>
        </p:spPr>
        <p:txBody>
          <a:bodyPr>
            <a:noAutofit/>
          </a:bodyPr>
          <a:lstStyle/>
          <a:p>
            <a:r>
              <a:rPr lang="en-US" sz="2800" b="1" dirty="0"/>
              <a:t>QUESTIONS  OR COMMENTS SHOULD BE SUBMITTED TO VICE CHANCELLOR Jon C. Watts </a:t>
            </a:r>
            <a:br>
              <a:rPr lang="en-US" sz="2800" b="1" dirty="0"/>
            </a:br>
            <a:r>
              <a:rPr lang="en-US" sz="2800" b="1" dirty="0"/>
              <a:t>AT Wattsjc@UNK.EDU</a:t>
            </a:r>
            <a:endParaRPr lang="en-US" sz="6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031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311291"/>
              </p:ext>
            </p:extLst>
          </p:nvPr>
        </p:nvGraphicFramePr>
        <p:xfrm>
          <a:off x="304800" y="228600"/>
          <a:ext cx="8001000" cy="6412801"/>
        </p:xfrm>
        <a:graphic>
          <a:graphicData uri="http://schemas.openxmlformats.org/drawingml/2006/table">
            <a:tbl>
              <a:tblPr/>
              <a:tblGrid>
                <a:gridCol w="4405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42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21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427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3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UNIVERSITY OF NEBRASKA AT KEARNEY</a:t>
                      </a: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427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endParaRPr lang="en-US" dirty="0"/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427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2020-21 OPERATING BUDGETS</a:t>
                      </a: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427">
                <a:tc gridSpan="3">
                  <a:txBody>
                    <a:bodyPr/>
                    <a:lstStyle/>
                    <a:p>
                      <a:pPr algn="l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427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3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Estimated Revenue by Source</a:t>
                      </a: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427">
                <a:tc gridSpan="2"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81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GENERAL FUNDS</a:t>
                      </a: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$44,904,002 </a:t>
                      </a: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2816">
                <a:tc gridSpan="2"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281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CASH FUNDS</a:t>
                      </a: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$28,221,996 </a:t>
                      </a: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281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(includes $230,000 Indirect Costs)</a:t>
                      </a: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2816">
                <a:tc gridSpan="2"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281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FEDERAL FUNDS</a:t>
                      </a: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$35,000,000 </a:t>
                      </a: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2816">
                <a:tc gridSpan="2">
                  <a:txBody>
                    <a:bodyPr/>
                    <a:lstStyle/>
                    <a:p>
                      <a:pPr algn="l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281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REVOLVING FUNDS</a:t>
                      </a: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$28,000,000 </a:t>
                      </a: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2816">
                <a:tc gridSpan="2"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281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 FUNDS</a:t>
                      </a: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$15,000,000 </a:t>
                      </a: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32816">
                <a:tc gridSpan="2"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3865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$151,125,998 </a:t>
                      </a: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5166">
                <a:tc gridSpan="2"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0" marR="4540" marT="454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8582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F37BA8D-C28F-48CB-9E50-1E7E70922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964DBFE-D6EF-4B08-BFC7-863DF82FEE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0476785"/>
              </p:ext>
            </p:extLst>
          </p:nvPr>
        </p:nvGraphicFramePr>
        <p:xfrm>
          <a:off x="672888" y="304800"/>
          <a:ext cx="7798223" cy="605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4" name="Worksheet" r:id="rId3" imgW="10544197" imgH="5753100" progId="Excel.Sheet.12">
                  <p:embed/>
                </p:oleObj>
              </mc:Choice>
              <mc:Fallback>
                <p:oleObj name="Worksheet" r:id="rId3" imgW="10544197" imgH="57531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72888" y="304800"/>
                        <a:ext cx="7798223" cy="6051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3047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D2D27D5-11C1-4AB1-B99A-1B4D79F80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1A634A0-2C67-4971-A41D-01D93A0E2A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6916927"/>
              </p:ext>
            </p:extLst>
          </p:nvPr>
        </p:nvGraphicFramePr>
        <p:xfrm>
          <a:off x="317500" y="276225"/>
          <a:ext cx="8509000" cy="6305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36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941C595-40E7-4278-AC3A-7CA047F77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66231A5-3EF7-45C6-837B-EA36C3B34E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4041274"/>
              </p:ext>
            </p:extLst>
          </p:nvPr>
        </p:nvGraphicFramePr>
        <p:xfrm>
          <a:off x="-314642" y="-120650"/>
          <a:ext cx="9773285" cy="709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01081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9466F28-20DD-44D2-9BE5-1EB3482A8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/>
        </p:nvGraphicFramePr>
        <p:xfrm>
          <a:off x="384175" y="504825"/>
          <a:ext cx="8375650" cy="5848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43656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998914"/>
              </p:ext>
            </p:extLst>
          </p:nvPr>
        </p:nvGraphicFramePr>
        <p:xfrm>
          <a:off x="457200" y="533400"/>
          <a:ext cx="7010400" cy="1689738"/>
        </p:xfrm>
        <a:graphic>
          <a:graphicData uri="http://schemas.openxmlformats.org/drawingml/2006/table">
            <a:tbl>
              <a:tblPr/>
              <a:tblGrid>
                <a:gridCol w="3715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4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200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aseline="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Federal Funds</a:t>
                      </a:r>
                      <a:endParaRPr lang="en-US" sz="1400" baseline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aseline="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35,000,000</a:t>
                      </a:r>
                      <a:endParaRPr lang="en-US" sz="1400" baseline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00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aseline="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Revolving Funds</a:t>
                      </a:r>
                      <a:endParaRPr lang="en-US" sz="1400" baseline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aseline="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28,000,000</a:t>
                      </a:r>
                      <a:endParaRPr lang="en-US" sz="1400" baseline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00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aseline="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General Funds</a:t>
                      </a:r>
                      <a:endParaRPr lang="en-US" sz="1400" baseline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aseline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44,904,002</a:t>
                      </a: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00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aseline="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Trust Funds</a:t>
                      </a:r>
                      <a:endParaRPr lang="en-US" sz="1400" baseline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aseline="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15,000,000</a:t>
                      </a:r>
                      <a:endParaRPr lang="en-US" sz="1400" baseline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00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aseline="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Cash Funds</a:t>
                      </a:r>
                      <a:endParaRPr lang="en-US" sz="1400" baseline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u="none" baseline="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28,221,996</a:t>
                      </a: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00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baseline="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Total Estimated Funding</a:t>
                      </a:r>
                      <a:endParaRPr lang="en-US" sz="1400" baseline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u="none" strike="noStrike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$151,125,998</a:t>
                      </a:r>
                      <a:endParaRPr lang="en-US" sz="1400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28600" y="2557411"/>
            <a:ext cx="35814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2020-21  University of Nebraska at Kearney</a:t>
            </a:r>
            <a:br>
              <a:rPr kumimoji="0" 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Estimated Expenditures by Spending Category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409887"/>
              </p:ext>
            </p:extLst>
          </p:nvPr>
        </p:nvGraphicFramePr>
        <p:xfrm>
          <a:off x="457200" y="2971800"/>
          <a:ext cx="6934200" cy="3593294"/>
        </p:xfrm>
        <a:graphic>
          <a:graphicData uri="http://schemas.openxmlformats.org/drawingml/2006/table">
            <a:tbl>
              <a:tblPr/>
              <a:tblGrid>
                <a:gridCol w="45771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7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770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i="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Times New Roman"/>
                        </a:rPr>
                        <a:t>10-Instruction</a:t>
                      </a:r>
                      <a:endParaRPr lang="en-US" sz="1400" b="0" i="0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i="0" u="none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Times New Roman"/>
                        </a:rPr>
                        <a:t>48,586,098</a:t>
                      </a: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5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i="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Times New Roman"/>
                        </a:rPr>
                        <a:t>20-Research</a:t>
                      </a:r>
                      <a:endParaRPr lang="en-US" sz="1400" b="0" i="0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i="0" u="none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Times New Roman"/>
                        </a:rPr>
                        <a:t>1,818,879</a:t>
                      </a: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5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i="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Times New Roman"/>
                        </a:rPr>
                        <a:t>30-Public Service</a:t>
                      </a:r>
                      <a:endParaRPr lang="en-US" sz="1400" b="0" i="0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i="0" u="none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Times New Roman"/>
                        </a:rPr>
                        <a:t>2,637,577</a:t>
                      </a: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5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i="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Times New Roman"/>
                        </a:rPr>
                        <a:t>40-Academic Support</a:t>
                      </a:r>
                      <a:endParaRPr lang="en-US" sz="1400" b="0" i="0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i="0" u="none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Times New Roman"/>
                        </a:rPr>
                        <a:t>6,465,206</a:t>
                      </a: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75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i="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Times New Roman"/>
                        </a:rPr>
                        <a:t>50-Student Services</a:t>
                      </a:r>
                      <a:endParaRPr lang="en-US" sz="1400" b="0" i="0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i="0" u="none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Times New Roman"/>
                        </a:rPr>
                        <a:t>6,951,403</a:t>
                      </a: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75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i="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Times New Roman"/>
                        </a:rPr>
                        <a:t>60-Institutional Administration</a:t>
                      </a:r>
                      <a:endParaRPr lang="en-US" sz="1400" b="0" i="0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i="0" u="none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Times New Roman"/>
                        </a:rPr>
                        <a:t>9,881,507</a:t>
                      </a: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75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i="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Times New Roman"/>
                        </a:rPr>
                        <a:t>70-Physical Plant Operations</a:t>
                      </a:r>
                      <a:endParaRPr lang="en-US" sz="1400" b="0" i="0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i="0" u="none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Times New Roman"/>
                        </a:rPr>
                        <a:t>8,195,660</a:t>
                      </a: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75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i="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Times New Roman"/>
                        </a:rPr>
                        <a:t>80-Student Financial Support</a:t>
                      </a:r>
                      <a:endParaRPr lang="en-US" sz="1400" b="0" i="0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i="0" u="none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Times New Roman"/>
                        </a:rPr>
                        <a:t>38,575,000</a:t>
                      </a: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75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i="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Times New Roman"/>
                        </a:rPr>
                        <a:t>90-Independent Operations</a:t>
                      </a:r>
                      <a:endParaRPr lang="en-US" sz="1400" b="0" i="0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i="0" u="none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Times New Roman"/>
                        </a:rPr>
                        <a:t>20,268,044</a:t>
                      </a: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75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i="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Times New Roman"/>
                        </a:rPr>
                        <a:t>00-Other Non-Expenditures</a:t>
                      </a:r>
                      <a:endParaRPr lang="en-US" sz="1400" b="0" i="0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i="0" u="none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Times New Roman"/>
                        </a:rPr>
                        <a:t>7,746,624</a:t>
                      </a: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75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i="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Times New Roman"/>
                        </a:rPr>
                        <a:t>Total Budgeted Expenditures</a:t>
                      </a:r>
                      <a:endParaRPr lang="en-US" sz="1400" b="1" i="0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i="0" u="none" strike="noStrike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Times New Roman"/>
                        </a:rPr>
                        <a:t>$151,125,998</a:t>
                      </a:r>
                      <a:endParaRPr lang="en-US" sz="1400" b="1" i="0" u="none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28600" y="13156"/>
            <a:ext cx="336502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2020-21 University of Nebraska at Kearney</a:t>
            </a:r>
            <a:br>
              <a:rPr kumimoji="0" 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Budgeted Revenue  by  Fund Source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 fontScale="90000"/>
          </a:bodyPr>
          <a:lstStyle/>
          <a:p>
            <a:r>
              <a:rPr lang="en-US" dirty="0"/>
              <a:t>State Aided Budget</a:t>
            </a:r>
            <a:br>
              <a:rPr lang="en-US" dirty="0"/>
            </a:br>
            <a:r>
              <a:rPr lang="en-US" dirty="0"/>
              <a:t>2020-21</a:t>
            </a:r>
            <a:br>
              <a:rPr lang="en-US" dirty="0"/>
            </a:br>
            <a:r>
              <a:rPr lang="en-US" sz="2200" dirty="0"/>
              <a:t>(State and University Generated – </a:t>
            </a:r>
            <a:r>
              <a:rPr lang="en-US" sz="2200" b="1" dirty="0"/>
              <a:t>Unrestricted &amp; Designated</a:t>
            </a:r>
            <a:r>
              <a:rPr lang="en-US" sz="22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en-US" b="1" dirty="0"/>
              <a:t>General Fund  		 $44,904,002</a:t>
            </a:r>
          </a:p>
          <a:p>
            <a:endParaRPr lang="en-US" sz="4000" b="1" dirty="0"/>
          </a:p>
          <a:p>
            <a:r>
              <a:rPr lang="en-US" b="1" dirty="0"/>
              <a:t>Cash Fund		 	$28,221,996 		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(includes $230,000 Indirect Costs)</a:t>
            </a:r>
            <a:r>
              <a:rPr lang="en-US" b="1" dirty="0"/>
              <a:t>		          							___________</a:t>
            </a:r>
          </a:p>
          <a:p>
            <a:r>
              <a:rPr lang="en-US" b="1" dirty="0"/>
              <a:t>TOTAL			 	$73,125,998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ity of Nebraska Budget FY 2017-18" id="{43F52E62-4E5A-4B7A-8469-EFA6954BE8D4}" vid="{F9D53297-FA97-43D7-AE60-00F2431C24D7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ity of Nebraska Budget FY 2017-18" id="{43F52E62-4E5A-4B7A-8469-EFA6954BE8D4}" vid="{EB5C9D55-6ECD-4E66-9C3D-F1F4D3A26D6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University of Nebraska Budget FY 2017-18</Template>
  <TotalTime>3577</TotalTime>
  <Words>1352</Words>
  <Application>Microsoft Office PowerPoint</Application>
  <PresentationFormat>On-screen Show (4:3)</PresentationFormat>
  <Paragraphs>226</Paragraphs>
  <Slides>25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Helvetica</vt:lpstr>
      <vt:lpstr>Office Theme</vt:lpstr>
      <vt:lpstr>1_Office Theme</vt:lpstr>
      <vt:lpstr>Microsoft Excel Worksheet</vt:lpstr>
      <vt:lpstr>UNIVERSITY OF NEBRASKA AT KEARNEY</vt:lpstr>
      <vt:lpstr>FUND DEFINITIONS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State Aided Budget 2020-21 (State and University Generated – Unrestricted &amp; Designated)</vt:lpstr>
      <vt:lpstr>State Aided Budget (State &amp; University Generated – Unrestricted)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TUITION INCREASE HISTORY</vt:lpstr>
      <vt:lpstr>REVENUE BOND BUDGET (Designated/Restricted) 2020-21</vt:lpstr>
      <vt:lpstr>PowerPoint Presentation</vt:lpstr>
      <vt:lpstr>ROOM &amp; BOARD INCREASE HISTORY</vt:lpstr>
      <vt:lpstr>QUESTIONS  OR COMMENTS SHOULD BE SUBMITTED TO VICE CHANCELLOR Jon C. Watts  AT Wattsjc@UNK.EDU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NEBRASKA AT KEARNEY</dc:title>
  <dc:creator>Jean Mattson</dc:creator>
  <cp:lastModifiedBy>Chris Moran</cp:lastModifiedBy>
  <cp:revision>139</cp:revision>
  <cp:lastPrinted>2020-10-16T15:27:28Z</cp:lastPrinted>
  <dcterms:created xsi:type="dcterms:W3CDTF">2018-10-04T15:06:00Z</dcterms:created>
  <dcterms:modified xsi:type="dcterms:W3CDTF">2020-10-19T17:20:44Z</dcterms:modified>
</cp:coreProperties>
</file>