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68" r:id="rId4"/>
    <p:sldId id="355" r:id="rId5"/>
    <p:sldId id="376" r:id="rId6"/>
    <p:sldId id="377" r:id="rId7"/>
    <p:sldId id="358" r:id="rId8"/>
    <p:sldId id="378" r:id="rId9"/>
    <p:sldId id="274" r:id="rId10"/>
    <p:sldId id="258" r:id="rId11"/>
    <p:sldId id="266" r:id="rId12"/>
    <p:sldId id="388" r:id="rId13"/>
    <p:sldId id="389" r:id="rId14"/>
    <p:sldId id="383" r:id="rId15"/>
    <p:sldId id="384" r:id="rId16"/>
    <p:sldId id="387" r:id="rId17"/>
    <p:sldId id="385" r:id="rId18"/>
    <p:sldId id="374" r:id="rId19"/>
    <p:sldId id="373" r:id="rId20"/>
    <p:sldId id="379" r:id="rId21"/>
    <p:sldId id="261" r:id="rId22"/>
    <p:sldId id="264" r:id="rId23"/>
    <p:sldId id="259" r:id="rId24"/>
    <p:sldId id="386" r:id="rId25"/>
    <p:sldId id="265" r:id="rId26"/>
    <p:sldId id="277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5525" autoAdjust="0"/>
  </p:normalViewPr>
  <p:slideViewPr>
    <p:cSldViewPr>
      <p:cViewPr varScale="1">
        <p:scale>
          <a:sx n="92" d="100"/>
          <a:sy n="92" d="100"/>
        </p:scale>
        <p:origin x="20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tsonj\Documents\Fax\My%20Documents%202012\My%20Documents%20Dec%202010\BUDGET\1819%20Budget\REPORTS\BUDGET%20PRESENTATION\FY19%20Funding%20by%20Source%20%208%2010%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sonj\Documents\My%20Documents%202012\My%20Documents%20Dec%202010\BUDGET\1516%20Budget\REPORTS\BUDGET%20PRESENTATION\Chart%201%202015-16%20Budget%20by%20Fund%207%2027%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ttsonj\Documents\Fax\My%20Documents%202012\My%20Documents%20Dec%202010\BUDGET\1819%20Budget\REPORTS\BUDGET%20PRESENTATION\ALL%20FUNDS%20BUDGET%2019%20Yrs%208%2010%201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sonj\Documents\Fax\My%20Documents%202012\My%20Documents%20Dec%202010\BUDGET\1819%20Budget\REPORTS\BUDGET%20PRESENTATION\Budget%20Summary-Perm%2010%205%2018%20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sonj\Documents\Fax\My%20Documents%202012\My%20Documents%20Dec%202010\BUDGET\1819%20Budget\REPORTS\BUDGET%20PRESENTATION\Chart%202%202018-19%20State%20Aided%20Budget%208%2010%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University of Nebraska at Kearney</a:t>
            </a:r>
          </a:p>
          <a:p>
            <a:pPr>
              <a:defRPr/>
            </a:pPr>
            <a:r>
              <a:rPr lang="en-US"/>
              <a:t>2018-2019 Est</a:t>
            </a:r>
            <a:r>
              <a:rPr lang="en-US" baseline="0"/>
              <a:t> </a:t>
            </a:r>
            <a:r>
              <a:rPr lang="en-US"/>
              <a:t>REVENUE</a:t>
            </a:r>
            <a:r>
              <a:rPr lang="en-US" baseline="0"/>
              <a:t> by Source</a:t>
            </a:r>
          </a:p>
        </c:rich>
      </c:tx>
      <c:layout>
        <c:manualLayout>
          <c:xMode val="edge"/>
          <c:yMode val="edge"/>
          <c:x val="0.23020318691781175"/>
          <c:y val="1.55239327296248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707936313408291E-2"/>
          <c:y val="0.26407899756838626"/>
          <c:w val="0.61635654006284246"/>
          <c:h val="0.73592100243161374"/>
        </c:manualLayout>
      </c:layout>
      <c:pieChart>
        <c:varyColors val="1"/>
        <c:ser>
          <c:idx val="0"/>
          <c:order val="0"/>
          <c:spPr>
            <a:ln w="19050"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1.2827610890331499E-2"/>
                  <c:y val="2.9354696555221965E-2"/>
                </c:manualLayout>
              </c:layout>
              <c:tx>
                <c:rich>
                  <a:bodyPr/>
                  <a:lstStyle/>
                  <a:p>
                    <a:fld id="{5D54C368-22DC-44E3-8C37-2932BF58AA7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699F343-E4B7-448C-9B11-70668A00591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26%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862-4AA9-A689-69CA15DD9A53}"/>
                </c:ext>
              </c:extLst>
            </c:dLbl>
            <c:dLbl>
              <c:idx val="1"/>
              <c:layout>
                <c:manualLayout>
                  <c:x val="1.3369460457165605E-2"/>
                  <c:y val="-3.35487947850235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62-4AA9-A689-69CA15DD9A53}"/>
                </c:ext>
              </c:extLst>
            </c:dLbl>
            <c:dLbl>
              <c:idx val="2"/>
              <c:layout>
                <c:manualLayout>
                  <c:x val="1.0859975334408499E-3"/>
                  <c:y val="-2.9650200799889102E-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Federal Funds
$40,000,000 
25% </a:t>
                    </a:r>
                  </a:p>
                  <a:p>
                    <a:r>
                      <a:rPr lang="en-US" sz="1200" i="1"/>
                      <a:t>[$28,000,000 Dir Stdt Loan]</a:t>
                    </a:r>
                    <a:endParaRPr lang="en-US" i="1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03473962517051"/>
                      <c:h val="0.19728331177231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862-4AA9-A689-69CA15DD9A53}"/>
                </c:ext>
              </c:extLst>
            </c:dLbl>
            <c:dLbl>
              <c:idx val="3"/>
              <c:layout>
                <c:manualLayout>
                  <c:x val="5.6426332288401257E-2"/>
                  <c:y val="-0.14721249864886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2-4AA9-A689-69CA15DD9A53}"/>
                </c:ext>
              </c:extLst>
            </c:dLbl>
            <c:dLbl>
              <c:idx val="4"/>
              <c:layout>
                <c:manualLayout>
                  <c:x val="1.8853331029546044E-2"/>
                  <c:y val="2.323125659978876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Trust Funds
$15,000,000 
10%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2-4AA9-A689-69CA15DD9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FY19'!$A$1:$A$5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Federal Funds</c:v>
                </c:pt>
                <c:pt idx="3">
                  <c:v>Revolving Funds</c:v>
                </c:pt>
                <c:pt idx="4">
                  <c:v>Trust Funds</c:v>
                </c:pt>
              </c:strCache>
            </c:strRef>
          </c:cat>
          <c:val>
            <c:numRef>
              <c:f>'Chart FY19'!$B$1:$B$5</c:f>
              <c:numCache>
                <c:formatCode>"$"#,##0_);\("$"#,##0\)</c:formatCode>
                <c:ptCount val="5"/>
                <c:pt idx="0">
                  <c:v>41165766</c:v>
                </c:pt>
                <c:pt idx="1">
                  <c:v>27880267</c:v>
                </c:pt>
                <c:pt idx="2">
                  <c:v>40000000</c:v>
                </c:pt>
                <c:pt idx="3">
                  <c:v>33000000</c:v>
                </c:pt>
                <c:pt idx="4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62-4AA9-A689-69CA15DD9A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2015-16 BUDGET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2018-19 </a:t>
            </a:r>
            <a:r>
              <a:rPr lang="en-US" sz="2400" dirty="0"/>
              <a:t>BUDGET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769776736165691"/>
          <c:y val="0.15335291170350104"/>
          <c:w val="0.50267468834998164"/>
          <c:h val="0.77187297709476976"/>
        </c:manualLayout>
      </c:layout>
      <c:pieChart>
        <c:varyColors val="1"/>
        <c:ser>
          <c:idx val="0"/>
          <c:order val="0"/>
          <c:tx>
            <c:strRef>
              <c:f>'2016-17'!$B$1</c:f>
              <c:strCache>
                <c:ptCount val="1"/>
                <c:pt idx="0">
                  <c:v>2016-17 Budget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3E-4284-A463-93FCB896ED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3E-4284-A463-93FCB896EDE1}"/>
              </c:ext>
            </c:extLst>
          </c:dPt>
          <c:dPt>
            <c:idx val="2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B3E-4284-A463-93FCB896EDE1}"/>
              </c:ext>
            </c:extLst>
          </c:dPt>
          <c:dPt>
            <c:idx val="3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B3E-4284-A463-93FCB896EDE1}"/>
              </c:ext>
            </c:extLst>
          </c:dPt>
          <c:dPt>
            <c:idx val="4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B3E-4284-A463-93FCB896EDE1}"/>
              </c:ext>
            </c:extLst>
          </c:dPt>
          <c:dLbls>
            <c:dLbl>
              <c:idx val="0"/>
              <c:layout>
                <c:manualLayout>
                  <c:x val="4.4444444444444446E-2"/>
                  <c:y val="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General Funds </a:t>
                    </a:r>
                    <a:r>
                      <a:rPr lang="en-US" sz="1600" b="1" dirty="0" smtClean="0"/>
                      <a:t>$41,165,766</a:t>
                    </a:r>
                    <a:endParaRPr lang="en-US" sz="1600" b="1" dirty="0"/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FY18 $39,864,093]</a:t>
                    </a:r>
                    <a:endParaRPr lang="en-US" sz="1600" b="0" i="1" dirty="0"/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FY17</a:t>
                    </a:r>
                    <a:r>
                      <a:rPr lang="en-US" sz="1600" b="0" i="1" baseline="0" dirty="0" smtClean="0"/>
                      <a:t> $40,499,221]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E-4284-A463-93FCB896EDE1}"/>
                </c:ext>
              </c:extLst>
            </c:dLbl>
            <c:dLbl>
              <c:idx val="1"/>
              <c:layout>
                <c:manualLayout>
                  <c:x val="2.67835402970539E-2"/>
                  <c:y val="-9.844559585492228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Cash Funds</a:t>
                    </a:r>
                  </a:p>
                  <a:p>
                    <a:r>
                      <a:rPr lang="en-US" sz="1600" b="1" dirty="0"/>
                      <a:t> </a:t>
                    </a:r>
                    <a:r>
                      <a:rPr lang="en-US" sz="1600" b="1" dirty="0" smtClean="0"/>
                      <a:t>$27,880,267</a:t>
                    </a:r>
                  </a:p>
                  <a:p>
                    <a:r>
                      <a:rPr lang="en-US" sz="1600" b="0" i="1" dirty="0" smtClean="0"/>
                      <a:t>[FY18</a:t>
                    </a:r>
                    <a:r>
                      <a:rPr lang="en-US" sz="1600" b="0" i="1" baseline="0" dirty="0" smtClean="0"/>
                      <a:t> $29,550,646]</a:t>
                    </a:r>
                  </a:p>
                  <a:p>
                    <a:r>
                      <a:rPr lang="en-US" sz="1600" b="0" i="1" baseline="0" dirty="0" smtClean="0"/>
                      <a:t>[FY17 </a:t>
                    </a:r>
                    <a:r>
                      <a:rPr lang="en-US" sz="1600" b="0" i="1" baseline="0" dirty="0"/>
                      <a:t>$</a:t>
                    </a:r>
                    <a:r>
                      <a:rPr lang="en-US" sz="1600" b="0" i="1" baseline="0" dirty="0" smtClean="0"/>
                      <a:t>28,849,965]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E-4284-A463-93FCB896EDE1}"/>
                </c:ext>
              </c:extLst>
            </c:dLbl>
            <c:dLbl>
              <c:idx val="2"/>
              <c:layout>
                <c:manualLayout>
                  <c:x val="-0.15173595133639148"/>
                  <c:y val="-7.292823417973821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Revolving Funds $33,000,000</a:t>
                    </a:r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FY18 $33,000,000</a:t>
                    </a:r>
                    <a:r>
                      <a:rPr lang="en-US" sz="1600" b="0" i="1" dirty="0"/>
                      <a:t>]</a:t>
                    </a:r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FY17 $33,000,000</a:t>
                    </a:r>
                    <a:r>
                      <a:rPr lang="en-US" sz="1600" b="0" i="1" dirty="0"/>
                      <a:t>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E-4284-A463-93FCB896EDE1}"/>
                </c:ext>
              </c:extLst>
            </c:dLbl>
            <c:dLbl>
              <c:idx val="3"/>
              <c:layout>
                <c:manualLayout>
                  <c:x val="6.1653400402989555E-2"/>
                  <c:y val="2.695275956274153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Federal Funds $</a:t>
                    </a:r>
                    <a:r>
                      <a:rPr lang="en-US" sz="1600" b="1" dirty="0" smtClean="0"/>
                      <a:t>40,000,000</a:t>
                    </a:r>
                    <a:endParaRPr lang="en-US" sz="1600" b="1" dirty="0"/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FY18</a:t>
                    </a:r>
                    <a:r>
                      <a:rPr lang="en-US" sz="1600" b="0" i="1" baseline="0" dirty="0" smtClean="0"/>
                      <a:t> </a:t>
                    </a:r>
                    <a:r>
                      <a:rPr lang="en-US" sz="1600" b="0" i="1" dirty="0" smtClean="0"/>
                      <a:t>$40,000,000</a:t>
                    </a:r>
                    <a:r>
                      <a:rPr lang="en-US" sz="1600" b="0" i="1" dirty="0"/>
                      <a:t>]</a:t>
                    </a:r>
                  </a:p>
                  <a:p>
                    <a:r>
                      <a:rPr lang="en-US" sz="1600" b="0" i="1" dirty="0"/>
                      <a:t>[</a:t>
                    </a:r>
                    <a:r>
                      <a:rPr lang="en-US" sz="1600" b="0" i="1" dirty="0" smtClean="0"/>
                      <a:t>FY17 </a:t>
                    </a:r>
                    <a:r>
                      <a:rPr lang="en-US" sz="1600" b="0" i="1" dirty="0"/>
                      <a:t>$41,500,000]</a:t>
                    </a:r>
                    <a:endParaRPr lang="en-US" b="0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3E-4284-A463-93FCB896EDE1}"/>
                </c:ext>
              </c:extLst>
            </c:dLbl>
            <c:dLbl>
              <c:idx val="4"/>
              <c:layout>
                <c:manualLayout>
                  <c:x val="-6.9393753185570492E-2"/>
                  <c:y val="2.975317356115436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Trust Funds $15,000,000</a:t>
                    </a:r>
                  </a:p>
                  <a:p>
                    <a:r>
                      <a:rPr lang="en-US" sz="1600" b="0" i="1" baseline="0" dirty="0"/>
                      <a:t>[</a:t>
                    </a:r>
                    <a:r>
                      <a:rPr lang="en-US" sz="1600" b="0" i="1" baseline="0" dirty="0" smtClean="0"/>
                      <a:t>FY18 </a:t>
                    </a:r>
                    <a:r>
                      <a:rPr lang="en-US" sz="1600" b="0" i="1" baseline="0" dirty="0"/>
                      <a:t>$15,000,000]</a:t>
                    </a:r>
                  </a:p>
                  <a:p>
                    <a:r>
                      <a:rPr lang="en-US" sz="1600" b="0" i="1" baseline="0" dirty="0"/>
                      <a:t>[</a:t>
                    </a:r>
                    <a:r>
                      <a:rPr lang="en-US" sz="1600" b="0" i="1" baseline="0" dirty="0" smtClean="0"/>
                      <a:t>FY17 </a:t>
                    </a:r>
                    <a:r>
                      <a:rPr lang="en-US" sz="1600" b="0" i="1" baseline="0" dirty="0"/>
                      <a:t>$</a:t>
                    </a:r>
                    <a:r>
                      <a:rPr lang="en-US" sz="1600" b="0" i="1" baseline="0" dirty="0" smtClean="0"/>
                      <a:t>15,000,000</a:t>
                    </a:r>
                    <a:r>
                      <a:rPr lang="en-US" sz="1600" b="0" i="1" baseline="0" dirty="0"/>
                      <a:t>]</a:t>
                    </a:r>
                    <a:endParaRPr lang="en-US" sz="1400" b="0" i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3E-4284-A463-93FCB896EDE1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'2016-17'!$A$2:$A$6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Revolving Funds</c:v>
                </c:pt>
                <c:pt idx="3">
                  <c:v>Federal Funds</c:v>
                </c:pt>
                <c:pt idx="4">
                  <c:v>Trust Funds</c:v>
                </c:pt>
              </c:strCache>
            </c:strRef>
          </c:cat>
          <c:val>
            <c:numRef>
              <c:f>'2016-17'!$B$2:$B$6</c:f>
              <c:numCache>
                <c:formatCode>"$"#,##0_);[Red]\("$"#,##0\)</c:formatCode>
                <c:ptCount val="5"/>
                <c:pt idx="0">
                  <c:v>40499221</c:v>
                </c:pt>
                <c:pt idx="1">
                  <c:v>28679965</c:v>
                </c:pt>
                <c:pt idx="2">
                  <c:v>33000000</c:v>
                </c:pt>
                <c:pt idx="3">
                  <c:v>41500000</c:v>
                </c:pt>
                <c:pt idx="4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3E-4284-A463-93FCB896E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134910994564884"/>
          <c:y val="0.39770589289436825"/>
          <c:w val="0.10015119253468997"/>
          <c:h val="0.1679787588093522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UNK</a:t>
            </a:r>
            <a:r>
              <a:rPr lang="en-US" baseline="0"/>
              <a:t> ALL FUNDS BUDGET HISTORY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to Graph'!$B$1</c:f>
              <c:strCache>
                <c:ptCount val="1"/>
                <c:pt idx="0">
                  <c:v>GENERAL</c:v>
                </c:pt>
              </c:strCache>
            </c:strRef>
          </c:tx>
          <c:marker>
            <c:symbol val="none"/>
          </c:marker>
          <c:cat>
            <c:strRef>
              <c:f>'Data to Graph'!$A$2:$A$20</c:f>
              <c:strCache>
                <c:ptCount val="19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FY19</c:v>
                </c:pt>
              </c:strCache>
            </c:strRef>
          </c:cat>
          <c:val>
            <c:numRef>
              <c:f>'Data to Graph'!$B$2:$B$20</c:f>
              <c:numCache>
                <c:formatCode>"$"#,##0_);\("$"#,##0\)</c:formatCode>
                <c:ptCount val="19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  <c:pt idx="17">
                  <c:v>39864093</c:v>
                </c:pt>
                <c:pt idx="18">
                  <c:v>41165766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0-4910-9B3B-79CDE42032C5}"/>
            </c:ext>
          </c:extLst>
        </c:ser>
        <c:ser>
          <c:idx val="1"/>
          <c:order val="1"/>
          <c:tx>
            <c:strRef>
              <c:f>'Data to Graph'!$C$1</c:f>
              <c:strCache>
                <c:ptCount val="1"/>
                <c:pt idx="0">
                  <c:v>CASH</c:v>
                </c:pt>
              </c:strCache>
            </c:strRef>
          </c:tx>
          <c:marker>
            <c:symbol val="none"/>
          </c:marker>
          <c:cat>
            <c:strRef>
              <c:f>'Data to Graph'!$A$2:$A$20</c:f>
              <c:strCache>
                <c:ptCount val="19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FY19</c:v>
                </c:pt>
              </c:strCache>
            </c:strRef>
          </c:cat>
          <c:val>
            <c:numRef>
              <c:f>'Data to Graph'!$C$2:$C$20</c:f>
              <c:numCache>
                <c:formatCode>"$"#,##0_);\("$"#,##0\)</c:formatCode>
                <c:ptCount val="19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  <c:pt idx="17">
                  <c:v>29550646</c:v>
                </c:pt>
                <c:pt idx="18">
                  <c:v>27880267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0-4910-9B3B-79CDE42032C5}"/>
            </c:ext>
          </c:extLst>
        </c:ser>
        <c:ser>
          <c:idx val="2"/>
          <c:order val="2"/>
          <c:tx>
            <c:strRef>
              <c:f>'Data to Graph'!$D$1</c:f>
              <c:strCache>
                <c:ptCount val="1"/>
                <c:pt idx="0">
                  <c:v>REVOLVING</c:v>
                </c:pt>
              </c:strCache>
            </c:strRef>
          </c:tx>
          <c:marker>
            <c:symbol val="none"/>
          </c:marker>
          <c:cat>
            <c:strRef>
              <c:f>'Data to Graph'!$A$2:$A$20</c:f>
              <c:strCache>
                <c:ptCount val="19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FY19</c:v>
                </c:pt>
              </c:strCache>
            </c:strRef>
          </c:cat>
          <c:val>
            <c:numRef>
              <c:f>'Data to Graph'!$D$2:$D$20</c:f>
              <c:numCache>
                <c:formatCode>"$"#,##0_);\("$"#,##0\)</c:formatCode>
                <c:ptCount val="19"/>
                <c:pt idx="0">
                  <c:v>11600000</c:v>
                </c:pt>
                <c:pt idx="1">
                  <c:v>12155000</c:v>
                </c:pt>
                <c:pt idx="2">
                  <c:v>13100000</c:v>
                </c:pt>
                <c:pt idx="3">
                  <c:v>15660000</c:v>
                </c:pt>
                <c:pt idx="4">
                  <c:v>16109325</c:v>
                </c:pt>
                <c:pt idx="5">
                  <c:v>16204200</c:v>
                </c:pt>
                <c:pt idx="6">
                  <c:v>16925600</c:v>
                </c:pt>
                <c:pt idx="7">
                  <c:v>19000000</c:v>
                </c:pt>
                <c:pt idx="8">
                  <c:v>19450000</c:v>
                </c:pt>
                <c:pt idx="9">
                  <c:v>19900000</c:v>
                </c:pt>
                <c:pt idx="10">
                  <c:v>20600000</c:v>
                </c:pt>
                <c:pt idx="11">
                  <c:v>23000000</c:v>
                </c:pt>
                <c:pt idx="12">
                  <c:v>23460000</c:v>
                </c:pt>
                <c:pt idx="13">
                  <c:v>24185000</c:v>
                </c:pt>
                <c:pt idx="14">
                  <c:v>24900000</c:v>
                </c:pt>
                <c:pt idx="15">
                  <c:v>26000000</c:v>
                </c:pt>
                <c:pt idx="16">
                  <c:v>33000000</c:v>
                </c:pt>
                <c:pt idx="17">
                  <c:v>33000000</c:v>
                </c:pt>
                <c:pt idx="18">
                  <c:v>33000000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90-4910-9B3B-79CDE42032C5}"/>
            </c:ext>
          </c:extLst>
        </c:ser>
        <c:ser>
          <c:idx val="3"/>
          <c:order val="3"/>
          <c:tx>
            <c:strRef>
              <c:f>'Data to Graph'!$E$1</c:f>
              <c:strCache>
                <c:ptCount val="1"/>
                <c:pt idx="0">
                  <c:v>FEDERAL</c:v>
                </c:pt>
              </c:strCache>
            </c:strRef>
          </c:tx>
          <c:marker>
            <c:symbol val="none"/>
          </c:marker>
          <c:cat>
            <c:strRef>
              <c:f>'Data to Graph'!$A$2:$A$20</c:f>
              <c:strCache>
                <c:ptCount val="19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FY19</c:v>
                </c:pt>
              </c:strCache>
            </c:strRef>
          </c:cat>
          <c:val>
            <c:numRef>
              <c:f>'Data to Graph'!$E$2:$E$20</c:f>
              <c:numCache>
                <c:formatCode>"$"#,##0_);\("$"#,##0\)</c:formatCode>
                <c:ptCount val="19"/>
                <c:pt idx="0">
                  <c:v>5400000</c:v>
                </c:pt>
                <c:pt idx="1">
                  <c:v>5400000</c:v>
                </c:pt>
                <c:pt idx="2">
                  <c:v>5400000</c:v>
                </c:pt>
                <c:pt idx="3">
                  <c:v>5900000</c:v>
                </c:pt>
                <c:pt idx="4">
                  <c:v>5921260</c:v>
                </c:pt>
                <c:pt idx="5">
                  <c:v>6200000</c:v>
                </c:pt>
                <c:pt idx="6">
                  <c:v>6400000</c:v>
                </c:pt>
                <c:pt idx="7">
                  <c:v>7700000</c:v>
                </c:pt>
                <c:pt idx="8">
                  <c:v>8000000</c:v>
                </c:pt>
                <c:pt idx="9">
                  <c:v>8300000</c:v>
                </c:pt>
                <c:pt idx="10">
                  <c:v>39300000</c:v>
                </c:pt>
                <c:pt idx="11">
                  <c:v>40000000</c:v>
                </c:pt>
                <c:pt idx="12">
                  <c:v>40800000</c:v>
                </c:pt>
                <c:pt idx="13">
                  <c:v>41000000</c:v>
                </c:pt>
                <c:pt idx="14">
                  <c:v>41500000</c:v>
                </c:pt>
                <c:pt idx="15">
                  <c:v>41500000</c:v>
                </c:pt>
                <c:pt idx="16">
                  <c:v>41500000</c:v>
                </c:pt>
                <c:pt idx="17">
                  <c:v>40000000</c:v>
                </c:pt>
                <c:pt idx="18">
                  <c:v>40000000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90-4910-9B3B-79CDE42032C5}"/>
            </c:ext>
          </c:extLst>
        </c:ser>
        <c:ser>
          <c:idx val="4"/>
          <c:order val="4"/>
          <c:tx>
            <c:strRef>
              <c:f>'Data to Graph'!$F$1</c:f>
              <c:strCache>
                <c:ptCount val="1"/>
                <c:pt idx="0">
                  <c:v>TRUST</c:v>
                </c:pt>
              </c:strCache>
            </c:strRef>
          </c:tx>
          <c:marker>
            <c:symbol val="none"/>
          </c:marker>
          <c:cat>
            <c:strRef>
              <c:f>'Data to Graph'!$A$2:$A$20</c:f>
              <c:strCache>
                <c:ptCount val="19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FY19</c:v>
                </c:pt>
              </c:strCache>
            </c:strRef>
          </c:cat>
          <c:val>
            <c:numRef>
              <c:f>'Data to Graph'!$F$2:$F$20</c:f>
              <c:numCache>
                <c:formatCode>"$"#,##0_);\("$"#,##0\)</c:formatCode>
                <c:ptCount val="19"/>
                <c:pt idx="0">
                  <c:v>3000000</c:v>
                </c:pt>
                <c:pt idx="1">
                  <c:v>3000000</c:v>
                </c:pt>
                <c:pt idx="2">
                  <c:v>3000000</c:v>
                </c:pt>
                <c:pt idx="3">
                  <c:v>3000000</c:v>
                </c:pt>
                <c:pt idx="4">
                  <c:v>3034455</c:v>
                </c:pt>
                <c:pt idx="5">
                  <c:v>3134000</c:v>
                </c:pt>
                <c:pt idx="6">
                  <c:v>3237000</c:v>
                </c:pt>
                <c:pt idx="7">
                  <c:v>3500000</c:v>
                </c:pt>
                <c:pt idx="8">
                  <c:v>4000000</c:v>
                </c:pt>
                <c:pt idx="9">
                  <c:v>4500000</c:v>
                </c:pt>
                <c:pt idx="10">
                  <c:v>5300000</c:v>
                </c:pt>
                <c:pt idx="11">
                  <c:v>7000000</c:v>
                </c:pt>
                <c:pt idx="12">
                  <c:v>7700000</c:v>
                </c:pt>
                <c:pt idx="13">
                  <c:v>8100000</c:v>
                </c:pt>
                <c:pt idx="14">
                  <c:v>14000000</c:v>
                </c:pt>
                <c:pt idx="15">
                  <c:v>15000000</c:v>
                </c:pt>
                <c:pt idx="16">
                  <c:v>15000000</c:v>
                </c:pt>
                <c:pt idx="17">
                  <c:v>15000000</c:v>
                </c:pt>
                <c:pt idx="18">
                  <c:v>15000000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90-4910-9B3B-79CDE4203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298176"/>
        <c:axId val="205298568"/>
      </c:lineChart>
      <c:catAx>
        <c:axId val="20529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298568"/>
        <c:crosses val="autoZero"/>
        <c:auto val="1"/>
        <c:lblAlgn val="ctr"/>
        <c:lblOffset val="100"/>
        <c:noMultiLvlLbl val="0"/>
      </c:catAx>
      <c:valAx>
        <c:axId val="20529856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9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/>
              <a:t>UNIVERSITY OF NEBRASKA AT KEARNEY </a:t>
            </a:r>
          </a:p>
          <a:p>
            <a:pPr>
              <a:defRPr sz="2000" b="1"/>
            </a:pPr>
            <a:r>
              <a:rPr lang="en-US" sz="2000" b="1" i="0" baseline="0" dirty="0"/>
              <a:t>2018-19 BUDGET</a:t>
            </a:r>
          </a:p>
          <a:p>
            <a:pPr>
              <a:defRPr sz="2000" b="1"/>
            </a:pPr>
            <a:endParaRPr lang="en-US" sz="2000" b="1" i="0" baseline="0" dirty="0"/>
          </a:p>
          <a:p>
            <a:pPr>
              <a:defRPr sz="2000" b="1"/>
            </a:pPr>
            <a:endParaRPr lang="en-US" sz="2000" b="1" i="0" baseline="0" dirty="0"/>
          </a:p>
        </c:rich>
      </c:tx>
      <c:layout>
        <c:manualLayout>
          <c:xMode val="edge"/>
          <c:yMode val="edge"/>
          <c:x val="0.30566666666666664"/>
          <c:y val="6.715634837355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UNIVERSITY OF NEBRASKA AT KEARNEY 2017-18 BUDGET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D6-4BD5-9761-316789778B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D6-4BD5-9761-316789778B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D6-4BD5-9761-316789778B3C}"/>
              </c:ext>
            </c:extLst>
          </c:dPt>
          <c:dLbls>
            <c:dLbl>
              <c:idx val="0"/>
              <c:layout>
                <c:manualLayout>
                  <c:x val="-0.24830914070523799"/>
                  <c:y val="-0.195831068073468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388888888888891"/>
                      <c:h val="8.63874345549738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D6-4BD5-9761-316789778B3C}"/>
                </c:ext>
              </c:extLst>
            </c:dLbl>
            <c:dLbl>
              <c:idx val="1"/>
              <c:layout>
                <c:manualLayout>
                  <c:x val="-8.219892825896763E-2"/>
                  <c:y val="0.154233691992689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6-4BD5-9761-316789778B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Chart!$A$5:$A$8</c:f>
              <c:strCache>
                <c:ptCount val="3"/>
                <c:pt idx="0">
                  <c:v>SALARIES/BENEFITS</c:v>
                </c:pt>
                <c:pt idx="1">
                  <c:v>UTILITIES</c:v>
                </c:pt>
                <c:pt idx="2">
                  <c:v>NON-PERSONAL SERVICES</c:v>
                </c:pt>
              </c:strCache>
              <c:extLst/>
            </c:strRef>
          </c:cat>
          <c:val>
            <c:numRef>
              <c:f>Chart!$B$5:$B$8</c:f>
              <c:numCache>
                <c:formatCode>0%</c:formatCode>
                <c:ptCount val="3"/>
                <c:pt idx="0">
                  <c:v>0.82</c:v>
                </c:pt>
                <c:pt idx="1">
                  <c:v>0.05</c:v>
                </c:pt>
                <c:pt idx="2">
                  <c:v>0.13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8BD6-4BD5-9761-316789778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6774302294782"/>
          <c:y val="1.6665600932382989E-2"/>
          <c:w val="0.74292879674444368"/>
          <c:h val="0.87047936444606122"/>
        </c:manualLayout>
      </c:layout>
      <c:lineChart>
        <c:grouping val="standard"/>
        <c:varyColors val="0"/>
        <c:ser>
          <c:idx val="0"/>
          <c:order val="0"/>
          <c:tx>
            <c:v>GENERAL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Graph!$A$8:$A$26</c:f>
              <c:strCache>
                <c:ptCount val="19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FY19</c:v>
                </c:pt>
              </c:strCache>
            </c:strRef>
          </c:cat>
          <c:val>
            <c:numRef>
              <c:f>Graph!$B$8:$B$26</c:f>
              <c:numCache>
                <c:formatCode>"$"#,##0_);\("$"#,##0\)</c:formatCode>
                <c:ptCount val="19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  <c:pt idx="16">
                  <c:v>40499221</c:v>
                </c:pt>
                <c:pt idx="17">
                  <c:v>39864093</c:v>
                </c:pt>
                <c:pt idx="18">
                  <c:v>41165766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86-434E-B28A-0A4C4EC257FC}"/>
            </c:ext>
          </c:extLst>
        </c:ser>
        <c:ser>
          <c:idx val="1"/>
          <c:order val="1"/>
          <c:tx>
            <c:v>CASH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Graph!$A$8:$A$26</c:f>
              <c:strCache>
                <c:ptCount val="19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FY19</c:v>
                </c:pt>
              </c:strCache>
            </c:strRef>
          </c:cat>
          <c:val>
            <c:numRef>
              <c:f>Graph!$C$8:$C$26</c:f>
              <c:numCache>
                <c:formatCode>"$"#,##0_);\("$"#,##0\)</c:formatCode>
                <c:ptCount val="19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  <c:pt idx="16">
                  <c:v>28849965</c:v>
                </c:pt>
                <c:pt idx="17">
                  <c:v>29550646</c:v>
                </c:pt>
                <c:pt idx="18">
                  <c:v>27880267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86-434E-B28A-0A4C4EC25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99744"/>
        <c:axId val="205300136"/>
      </c:lineChart>
      <c:catAx>
        <c:axId val="20529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alpha val="9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00136"/>
        <c:crosses val="autoZero"/>
        <c:auto val="1"/>
        <c:lblAlgn val="ctr"/>
        <c:lblOffset val="100"/>
        <c:noMultiLvlLbl val="0"/>
      </c:catAx>
      <c:valAx>
        <c:axId val="20530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alpha val="9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99744"/>
        <c:crosses val="autoZero"/>
        <c:crossBetween val="between"/>
      </c:valAx>
      <c:spPr>
        <a:noFill/>
        <a:ln>
          <a:noFill/>
        </a:ln>
        <a:effectLst>
          <a:softEdge rad="63500"/>
        </a:effectLst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alpha val="98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alpha val="98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0.53718</cdr:x>
      <cdr:y>0.34936</cdr:y>
    </cdr:from>
    <cdr:to>
      <cdr:x>0.60203</cdr:x>
      <cdr:y>0.42642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5481594" y="2038718"/>
          <a:ext cx="661758" cy="4496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0.32944</cdr:x>
      <cdr:y>0.25219</cdr:y>
    </cdr:from>
    <cdr:to>
      <cdr:x>0.35798</cdr:x>
      <cdr:y>0.3275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935480" y="1097280"/>
          <a:ext cx="167640" cy="3276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0.16342</cdr:x>
      <cdr:y>0.37128</cdr:y>
    </cdr:from>
    <cdr:to>
      <cdr:x>0.24384</cdr:x>
      <cdr:y>0.48161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960120" y="1615440"/>
          <a:ext cx="472440" cy="4800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0.21508</cdr:x>
      <cdr:y>0.80143</cdr:y>
    </cdr:from>
    <cdr:to>
      <cdr:x>0.28512</cdr:x>
      <cdr:y>0.889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2194786" y="4676893"/>
          <a:ext cx="714720" cy="5110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0.57287</cdr:x>
      <cdr:y>0.79236</cdr:y>
    </cdr:from>
    <cdr:to>
      <cdr:x>0.63513</cdr:x>
      <cdr:y>0.8449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 flipV="1">
          <a:off x="5845818" y="4623945"/>
          <a:ext cx="635329" cy="3066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0.04723</cdr:x>
      <cdr:y>0.15745</cdr:y>
    </cdr:from>
    <cdr:to>
      <cdr:x>0.17132</cdr:x>
      <cdr:y>0.39866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7980" y="596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r">
              <a:defRPr sz="1200"/>
            </a:lvl1pPr>
          </a:lstStyle>
          <a:p>
            <a:fld id="{F1729C7B-4BCD-4D42-8584-AA79F935A9A9}" type="datetimeFigureOut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9" tIns="46636" rIns="93269" bIns="466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69" tIns="46636" rIns="93269" bIns="46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r">
              <a:defRPr sz="1200"/>
            </a:lvl1pPr>
          </a:lstStyle>
          <a:p>
            <a:fld id="{E5BD20BD-3234-4257-806D-6D65BAC99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7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5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Fund:   State Appropriation from</a:t>
            </a:r>
            <a:r>
              <a:rPr lang="en-US" baseline="0" dirty="0" smtClean="0"/>
              <a:t> Tax $’s         $34,097,172</a:t>
            </a:r>
          </a:p>
          <a:p>
            <a:r>
              <a:rPr lang="en-US" baseline="0" dirty="0" smtClean="0"/>
              <a:t>Cash Fund:   	    Tuition Gross	  $32,042,401</a:t>
            </a:r>
          </a:p>
          <a:p>
            <a:r>
              <a:rPr lang="en-US" baseline="0" dirty="0" smtClean="0"/>
              <a:t>	     Remissions	&lt;$6,100,520&gt;</a:t>
            </a:r>
          </a:p>
          <a:p>
            <a:r>
              <a:rPr lang="en-US" baseline="0" dirty="0" smtClean="0"/>
              <a:t>	     Refunds/Uncollectibles	&lt;$1,231,367&gt;</a:t>
            </a:r>
          </a:p>
          <a:p>
            <a:r>
              <a:rPr lang="en-US" baseline="0" dirty="0" smtClean="0"/>
              <a:t>	     Student Fees	   $  249,560</a:t>
            </a:r>
          </a:p>
          <a:p>
            <a:r>
              <a:rPr lang="en-US" baseline="0" dirty="0" smtClean="0"/>
              <a:t>	     Other Cash	   $  709,000</a:t>
            </a:r>
          </a:p>
          <a:p>
            <a:r>
              <a:rPr lang="en-US" baseline="0" dirty="0" smtClean="0"/>
              <a:t>	    U-Wide Debt Svc          &lt;$1,131,134&gt;</a:t>
            </a:r>
          </a:p>
          <a:p>
            <a:r>
              <a:rPr lang="en-US" baseline="0" dirty="0" smtClean="0"/>
              <a:t>             TOTAL CASH			 $24,537,940</a:t>
            </a:r>
          </a:p>
          <a:p>
            <a:r>
              <a:rPr lang="en-US" baseline="0" dirty="0" smtClean="0"/>
              <a:t>TOTAL UNRESTRICTED BUDGET			$58,635,112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Room:</a:t>
            </a:r>
            <a:r>
              <a:rPr lang="en-US" baseline="0" dirty="0" smtClean="0"/>
              <a:t>  Double</a:t>
            </a:r>
          </a:p>
          <a:p>
            <a:r>
              <a:rPr lang="en-US" baseline="0" dirty="0" smtClean="0"/>
              <a:t>Board:  FY11   21 meal  7-day  +80 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DD3B-14AC-4105-B97F-23373852969D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8C3-C5B3-4DD8-A326-6DC2AB78EA0D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6272-26A4-4740-A5CE-6760792A5987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DBB0-7290-49CD-98D9-4F318A2571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9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8CBF-C4D1-4599-81BA-6B7CAF1F3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989-817E-4E92-A39D-42DD0B85B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7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BE2A-2B23-4A49-B9F9-C7FBE7AF54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8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ED5B-B77E-4849-B4E3-1B2C9A9654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376-923C-40CB-99E0-B633B1FF1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D337-10CF-4F2B-A23C-C216972C8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8FE3-6A90-4E39-BC25-D50A9882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C5F0-8630-4ABA-816D-9F09FFE17FD1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B9B-F410-423A-A24B-5B45A8713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9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26C1-958C-48F1-BA40-E216B75A0D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FD36-C7E7-4758-95EE-C4CAC15016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61FF-2C45-4DD2-8C00-C899879D4771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1B64-BC4B-4AEB-A188-3460B556D049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18C9-1897-4310-99F4-9A9EDEF3C1D8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F47D-859A-4B24-837D-EBF883061F3F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37A-B04C-456E-9628-4979C57ECC76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FA03-FC5B-4CF7-A3BC-5DB535BC6EAD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6618-B4A8-4957-8554-A4FD849AB3A1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0645-2264-4A08-99AA-BD879FDAAE59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7301-3D55-4913-8BC1-83EAB2385E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3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F20F2"/>
                </a:solidFill>
              </a:rPr>
              <a:t>UNIVERSITY OF NEBRASKA AT KEARNEY</a:t>
            </a:r>
            <a:endParaRPr lang="en-US" sz="2800" b="1" dirty="0">
              <a:solidFill>
                <a:srgbClr val="2F20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Helvetica" pitchFamily="34" charset="0"/>
              </a:rPr>
              <a:t>BUDGET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2018-19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Jon C. Watts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Vice Chancellor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Business and Finance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September 2018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sz="2200" dirty="0" smtClean="0"/>
              <a:t>(State &amp; University Generated – </a:t>
            </a:r>
            <a:r>
              <a:rPr lang="en-US" sz="2200" b="1" dirty="0" smtClean="0"/>
              <a:t>Unrestricted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General Fund: </a:t>
            </a:r>
          </a:p>
          <a:p>
            <a:pPr lvl="1"/>
            <a:r>
              <a:rPr lang="en-US" dirty="0" smtClean="0"/>
              <a:t>State Appropriation of Tax $’s	  $41,165,766</a:t>
            </a:r>
          </a:p>
          <a:p>
            <a:r>
              <a:rPr lang="en-US" b="1" dirty="0" smtClean="0"/>
              <a:t>Cash Funds: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Gross Tuition		 $37,004,470</a:t>
            </a:r>
          </a:p>
          <a:p>
            <a:pPr lvl="1"/>
            <a:r>
              <a:rPr lang="en-US" dirty="0" smtClean="0"/>
              <a:t>Remissions		($ 8,175,369)</a:t>
            </a:r>
          </a:p>
          <a:p>
            <a:pPr lvl="1"/>
            <a:r>
              <a:rPr lang="en-US" dirty="0" smtClean="0"/>
              <a:t>Refunds/Uncollect	($    985,700)</a:t>
            </a:r>
          </a:p>
          <a:p>
            <a:pPr lvl="1"/>
            <a:r>
              <a:rPr lang="en-US" dirty="0" smtClean="0"/>
              <a:t>Student Fees		 $     248,000</a:t>
            </a:r>
          </a:p>
          <a:p>
            <a:pPr lvl="1"/>
            <a:r>
              <a:rPr lang="en-US" dirty="0" smtClean="0"/>
              <a:t>Misc Other Cash	 $     730,000</a:t>
            </a:r>
          </a:p>
          <a:p>
            <a:pPr lvl="1"/>
            <a:r>
              <a:rPr lang="en-US" dirty="0" smtClean="0"/>
              <a:t>U-Wide Debt Svc	</a:t>
            </a:r>
            <a:r>
              <a:rPr lang="en-US" u="sng" dirty="0" smtClean="0"/>
              <a:t>($ 1,131,134)</a:t>
            </a:r>
            <a:r>
              <a:rPr lang="en-US" dirty="0" smtClean="0"/>
              <a:t>	  </a:t>
            </a:r>
            <a:r>
              <a:rPr lang="en-US" u="sng" dirty="0" smtClean="0"/>
              <a:t>$27,690,267</a:t>
            </a: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TOTAL					  $68,856,033</a:t>
            </a: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52382"/>
              </p:ext>
            </p:extLst>
          </p:nvPr>
        </p:nvGraphicFramePr>
        <p:xfrm>
          <a:off x="685800" y="381000"/>
          <a:ext cx="78486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Worksheet" r:id="rId3" imgW="6400800" imgH="5588086" progId="Excel.Sheet.12">
                  <p:embed/>
                </p:oleObj>
              </mc:Choice>
              <mc:Fallback>
                <p:oleObj name="Worksheet" r:id="rId3" imgW="6400800" imgH="55880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848600" cy="597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59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003288"/>
              </p:ext>
            </p:extLst>
          </p:nvPr>
        </p:nvGraphicFramePr>
        <p:xfrm>
          <a:off x="378372" y="275897"/>
          <a:ext cx="8763000" cy="605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64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66602"/>
              </p:ext>
            </p:extLst>
          </p:nvPr>
        </p:nvGraphicFramePr>
        <p:xfrm>
          <a:off x="381000" y="228601"/>
          <a:ext cx="8458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Worksheet" r:id="rId3" imgW="13315931" imgH="6965916" progId="Excel.Sheet.12">
                  <p:embed/>
                </p:oleObj>
              </mc:Choice>
              <mc:Fallback>
                <p:oleObj name="Worksheet" r:id="rId3" imgW="13315931" imgH="69659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8601"/>
                        <a:ext cx="84582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18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72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sz="4000" dirty="0" smtClean="0"/>
              <a:t>FY 2018-19</a:t>
            </a:r>
            <a:br>
              <a:rPr lang="en-US" sz="4000" dirty="0" smtClean="0"/>
            </a:br>
            <a:r>
              <a:rPr lang="en-US" sz="3100" dirty="0" smtClean="0"/>
              <a:t>University of Nebraska at Kearney</a:t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33615"/>
              </p:ext>
            </p:extLst>
          </p:nvPr>
        </p:nvGraphicFramePr>
        <p:xfrm>
          <a:off x="533400" y="1524000"/>
          <a:ext cx="8305800" cy="483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84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22302"/>
              </p:ext>
            </p:extLst>
          </p:nvPr>
        </p:nvGraphicFramePr>
        <p:xfrm>
          <a:off x="533400" y="362806"/>
          <a:ext cx="8153400" cy="599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Worksheet" r:id="rId3" imgW="10464714" imgH="10553751" progId="Excel.Sheet.12">
                  <p:embed/>
                </p:oleObj>
              </mc:Choice>
              <mc:Fallback>
                <p:oleObj name="Worksheet" r:id="rId3" imgW="10464714" imgH="105537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62806"/>
                        <a:ext cx="8153400" cy="5993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99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28043"/>
              </p:ext>
            </p:extLst>
          </p:nvPr>
        </p:nvGraphicFramePr>
        <p:xfrm>
          <a:off x="457200" y="160061"/>
          <a:ext cx="8305800" cy="616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Worksheet" r:id="rId3" imgW="10210877" imgH="10185417" progId="Excel.Sheet.12">
                  <p:embed/>
                </p:oleObj>
              </mc:Choice>
              <mc:Fallback>
                <p:oleObj name="Worksheet" r:id="rId3" imgW="10210877" imgH="10185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0061"/>
                        <a:ext cx="8305800" cy="6164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69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8860"/>
              </p:ext>
            </p:extLst>
          </p:nvPr>
        </p:nvGraphicFramePr>
        <p:xfrm>
          <a:off x="762000" y="380997"/>
          <a:ext cx="7696201" cy="5814369"/>
        </p:xfrm>
        <a:graphic>
          <a:graphicData uri="http://schemas.openxmlformats.org/drawingml/2006/table">
            <a:tbl>
              <a:tblPr/>
              <a:tblGrid>
                <a:gridCol w="1047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1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Current Year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Personnel/Non-Personnel Percentages </a:t>
                      </a:r>
                      <a:r>
                        <a:rPr lang="en-US" sz="2800" b="1" i="0" u="none" strike="noStrike" dirty="0" smtClean="0">
                          <a:solidFill>
                            <a:srgbClr val="44546A"/>
                          </a:solidFill>
                          <a:effectLst/>
                          <a:latin typeface="Calibri Light" panose="020F0302020204030204" pitchFamily="34" charset="0"/>
                        </a:rPr>
                        <a:t>FY19</a:t>
                      </a:r>
                      <a:endParaRPr lang="en-US" sz="2800" b="1" i="0" u="none" strike="noStrike" dirty="0">
                        <a:solidFill>
                          <a:srgbClr val="44546A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37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&amp; Student Affairs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56.64%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 Learning -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Alloc's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&amp; Finance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Chancellor's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Enhancement/Priorities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Costs Research Incentive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Budget Reduction/Cuts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125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Diamond 3"/>
          <p:cNvSpPr/>
          <p:nvPr/>
        </p:nvSpPr>
        <p:spPr>
          <a:xfrm>
            <a:off x="1524000" y="1676400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5" name="Diamond 4"/>
          <p:cNvSpPr/>
          <p:nvPr/>
        </p:nvSpPr>
        <p:spPr>
          <a:xfrm>
            <a:off x="1524000" y="2743200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Diamond 5"/>
          <p:cNvSpPr/>
          <p:nvPr/>
        </p:nvSpPr>
        <p:spPr>
          <a:xfrm>
            <a:off x="1524000" y="3367881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Diamond 6"/>
          <p:cNvSpPr/>
          <p:nvPr/>
        </p:nvSpPr>
        <p:spPr>
          <a:xfrm>
            <a:off x="1524000" y="3859212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Diamond 7"/>
          <p:cNvSpPr/>
          <p:nvPr/>
        </p:nvSpPr>
        <p:spPr>
          <a:xfrm>
            <a:off x="1524000" y="4367407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Diamond 8"/>
          <p:cNvSpPr/>
          <p:nvPr/>
        </p:nvSpPr>
        <p:spPr>
          <a:xfrm>
            <a:off x="1524000" y="5434207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Minus 9"/>
          <p:cNvSpPr/>
          <p:nvPr/>
        </p:nvSpPr>
        <p:spPr>
          <a:xfrm flipV="1">
            <a:off x="2495341" y="2286000"/>
            <a:ext cx="46037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1" name="Diamond 10"/>
          <p:cNvSpPr/>
          <p:nvPr/>
        </p:nvSpPr>
        <p:spPr>
          <a:xfrm>
            <a:off x="1524000" y="4875602"/>
            <a:ext cx="146050" cy="1333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1070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90936"/>
              </p:ext>
            </p:extLst>
          </p:nvPr>
        </p:nvGraphicFramePr>
        <p:xfrm>
          <a:off x="381002" y="228596"/>
          <a:ext cx="7899399" cy="6248405"/>
        </p:xfrm>
        <a:graphic>
          <a:graphicData uri="http://schemas.openxmlformats.org/drawingml/2006/table">
            <a:tbl>
              <a:tblPr/>
              <a:tblGrid>
                <a:gridCol w="6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435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Current Year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5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Personnel/Non-Personnel Base Budget </a:t>
                      </a:r>
                      <a:r>
                        <a:rPr lang="en-US" sz="2400" b="1" i="0" u="none" strike="noStrike" dirty="0" smtClean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FY19</a:t>
                      </a:r>
                      <a:endParaRPr lang="en-US" sz="24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5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&amp; Student Affairs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$38,997,153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6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 Learning -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Alloc's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2,000,000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&amp; Finance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9,224,933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2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Chancellor's Division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3,230,212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Enhancement/Priorities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855,367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14,475,979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Costs Research Incentive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55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Budget Reduction/Cuts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52,389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484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68,856,033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Diamond 3"/>
          <p:cNvSpPr/>
          <p:nvPr/>
        </p:nvSpPr>
        <p:spPr>
          <a:xfrm>
            <a:off x="838200" y="1981200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5" name="Diamond 4"/>
          <p:cNvSpPr/>
          <p:nvPr/>
        </p:nvSpPr>
        <p:spPr>
          <a:xfrm>
            <a:off x="838200" y="2819400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Diamond 5"/>
          <p:cNvSpPr/>
          <p:nvPr/>
        </p:nvSpPr>
        <p:spPr>
          <a:xfrm>
            <a:off x="838200" y="3471879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Diamond 6"/>
          <p:cNvSpPr/>
          <p:nvPr/>
        </p:nvSpPr>
        <p:spPr>
          <a:xfrm>
            <a:off x="838200" y="3952242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Diamond 7"/>
          <p:cNvSpPr/>
          <p:nvPr/>
        </p:nvSpPr>
        <p:spPr>
          <a:xfrm>
            <a:off x="843651" y="4563179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Diamond 8"/>
          <p:cNvSpPr/>
          <p:nvPr/>
        </p:nvSpPr>
        <p:spPr>
          <a:xfrm>
            <a:off x="838200" y="5654479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Minus 9"/>
          <p:cNvSpPr/>
          <p:nvPr/>
        </p:nvSpPr>
        <p:spPr>
          <a:xfrm flipV="1">
            <a:off x="1905000" y="2438400"/>
            <a:ext cx="46037" cy="606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1" name="Diamond 10"/>
          <p:cNvSpPr/>
          <p:nvPr/>
        </p:nvSpPr>
        <p:spPr>
          <a:xfrm>
            <a:off x="838200" y="5086260"/>
            <a:ext cx="146050" cy="1757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8188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919039"/>
              </p:ext>
            </p:extLst>
          </p:nvPr>
        </p:nvGraphicFramePr>
        <p:xfrm>
          <a:off x="609600" y="838200"/>
          <a:ext cx="8001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Worksheet" r:id="rId3" imgW="18446825" imgH="5594393" progId="Excel.Sheet.12">
                  <p:embed/>
                </p:oleObj>
              </mc:Choice>
              <mc:Fallback>
                <p:oleObj name="Worksheet" r:id="rId3" imgW="18446825" imgH="55943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838200"/>
                        <a:ext cx="80010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94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GENERAL FUND</a:t>
            </a:r>
          </a:p>
          <a:p>
            <a:pPr lvl="1"/>
            <a:r>
              <a:rPr lang="en-US" dirty="0" smtClean="0"/>
              <a:t>State tax revenue allocated to the University.</a:t>
            </a:r>
          </a:p>
          <a:p>
            <a:r>
              <a:rPr lang="en-US" dirty="0" smtClean="0"/>
              <a:t>CASH FUNDS</a:t>
            </a:r>
          </a:p>
          <a:p>
            <a:pPr lvl="1"/>
            <a:r>
              <a:rPr lang="en-US" dirty="0" smtClean="0"/>
              <a:t>Derived from tuition, fees, investment income, and other miscellaneous income.</a:t>
            </a:r>
          </a:p>
          <a:p>
            <a:r>
              <a:rPr lang="en-US" dirty="0" smtClean="0"/>
              <a:t>FEDERAL FUNDS</a:t>
            </a:r>
          </a:p>
          <a:p>
            <a:pPr lvl="1"/>
            <a:r>
              <a:rPr lang="en-US" dirty="0" smtClean="0"/>
              <a:t>Provided by federal agencies for research, grants and contracts, and student aid programs.</a:t>
            </a:r>
          </a:p>
          <a:p>
            <a:r>
              <a:rPr lang="en-US" dirty="0" smtClean="0"/>
              <a:t>REVOLVING FUNDS</a:t>
            </a:r>
          </a:p>
          <a:p>
            <a:pPr lvl="1"/>
            <a:r>
              <a:rPr lang="en-US" dirty="0" smtClean="0"/>
              <a:t>Self-generated from departmental sales, charges for housing, food services, etc.</a:t>
            </a:r>
          </a:p>
          <a:p>
            <a:r>
              <a:rPr lang="en-US" dirty="0" smtClean="0"/>
              <a:t>TRUST FUNDS</a:t>
            </a:r>
          </a:p>
          <a:p>
            <a:pPr lvl="1"/>
            <a:r>
              <a:rPr lang="en-US" dirty="0" smtClean="0"/>
              <a:t>State and private gifts, grants, and contracts, non-federal student aid programs,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REDUCTION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2001-02  Special Session 			($   288,246) </a:t>
            </a:r>
            <a:r>
              <a:rPr lang="en-US" sz="2000" dirty="0" smtClean="0"/>
              <a:t>(FY02)</a:t>
            </a:r>
          </a:p>
          <a:p>
            <a:r>
              <a:rPr lang="en-US" dirty="0" smtClean="0"/>
              <a:t>2001-02  Special Session			($   592,303)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2001-02  April				($   536,116)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2002-03  July 1				($1,208,572)</a:t>
            </a:r>
          </a:p>
          <a:p>
            <a:r>
              <a:rPr lang="en-US" dirty="0" smtClean="0"/>
              <a:t>2003-04  July 1				($1,675,828)</a:t>
            </a:r>
          </a:p>
          <a:p>
            <a:r>
              <a:rPr lang="en-US" dirty="0" smtClean="0"/>
              <a:t>2004-05  July 1				($      86,335)</a:t>
            </a:r>
          </a:p>
          <a:p>
            <a:r>
              <a:rPr lang="en-US" dirty="0" smtClean="0"/>
              <a:t>2005-06  July 1				($    531,021)</a:t>
            </a:r>
          </a:p>
          <a:p>
            <a:r>
              <a:rPr lang="en-US" dirty="0" smtClean="0"/>
              <a:t>2006-07  July 1				 $                 0</a:t>
            </a:r>
          </a:p>
          <a:p>
            <a:r>
              <a:rPr lang="en-US" dirty="0" smtClean="0"/>
              <a:t>2007-08  July 1				($    243,893)</a:t>
            </a:r>
          </a:p>
          <a:p>
            <a:r>
              <a:rPr lang="en-US" dirty="0" smtClean="0"/>
              <a:t>2008-09  July 1				($    385,401)</a:t>
            </a:r>
          </a:p>
          <a:p>
            <a:r>
              <a:rPr lang="en-US" dirty="0" smtClean="0"/>
              <a:t>2009-10  July 1				($    794,059)</a:t>
            </a:r>
          </a:p>
          <a:p>
            <a:r>
              <a:rPr lang="en-US" dirty="0" smtClean="0"/>
              <a:t>2009-10  Special Session			($    342,763)</a:t>
            </a:r>
          </a:p>
          <a:p>
            <a:r>
              <a:rPr lang="en-US" dirty="0" smtClean="0"/>
              <a:t>2010-11  July 1				($1,086,478)</a:t>
            </a:r>
          </a:p>
          <a:p>
            <a:r>
              <a:rPr lang="en-US" dirty="0" smtClean="0"/>
              <a:t>2011-12  July 1				($   368,430)</a:t>
            </a:r>
          </a:p>
          <a:p>
            <a:r>
              <a:rPr lang="en-US" dirty="0" smtClean="0"/>
              <a:t>2012-13 July 1				$                 0</a:t>
            </a:r>
          </a:p>
          <a:p>
            <a:r>
              <a:rPr lang="en-US" dirty="0" smtClean="0"/>
              <a:t>2013-14 July 1				$                 0</a:t>
            </a:r>
          </a:p>
          <a:p>
            <a:r>
              <a:rPr lang="en-US" dirty="0" smtClean="0"/>
              <a:t>2014-15 July 1				$                 0</a:t>
            </a:r>
          </a:p>
          <a:p>
            <a:r>
              <a:rPr lang="en-US" dirty="0" smtClean="0"/>
              <a:t>2015-16 July 1				($   176,764)</a:t>
            </a:r>
          </a:p>
          <a:p>
            <a:r>
              <a:rPr lang="en-US" dirty="0" smtClean="0"/>
              <a:t>2015-16 Enrollment/Revenue Decline-</a:t>
            </a:r>
            <a:r>
              <a:rPr lang="en-US" dirty="0" err="1" smtClean="0"/>
              <a:t>Add’l</a:t>
            </a:r>
            <a:r>
              <a:rPr lang="en-US" dirty="0" smtClean="0"/>
              <a:t> Reduction	($   988,880) </a:t>
            </a:r>
          </a:p>
          <a:p>
            <a:r>
              <a:rPr lang="en-US" dirty="0" smtClean="0"/>
              <a:t>2016-17 July 1				($   241,253)</a:t>
            </a:r>
          </a:p>
          <a:p>
            <a:r>
              <a:rPr lang="en-US" dirty="0" smtClean="0"/>
              <a:t>2017-18 July </a:t>
            </a:r>
            <a:r>
              <a:rPr lang="en-US" dirty="0"/>
              <a:t>1</a:t>
            </a:r>
            <a:r>
              <a:rPr lang="en-US" dirty="0" smtClean="0"/>
              <a:t>				($2,055,247</a:t>
            </a:r>
            <a:r>
              <a:rPr lang="en-US" u="sng" dirty="0" smtClean="0"/>
              <a:t>)</a:t>
            </a:r>
          </a:p>
          <a:p>
            <a:r>
              <a:rPr lang="en-US" b="1" u="sng" dirty="0" smtClean="0"/>
              <a:t>2018-19 July 1				($ 1,621,351)   </a:t>
            </a:r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b="1" dirty="0" smtClean="0"/>
              <a:t>TOTAL			</a:t>
            </a:r>
            <a:r>
              <a:rPr lang="en-US" b="1" dirty="0"/>
              <a:t> </a:t>
            </a:r>
            <a:r>
              <a:rPr lang="en-US" b="1" dirty="0" smtClean="0"/>
              <a:t>                     </a:t>
            </a:r>
            <a:r>
              <a:rPr lang="en-US" sz="3200" b="1" dirty="0" smtClean="0"/>
              <a:t>($13,222,940)</a:t>
            </a:r>
          </a:p>
          <a:p>
            <a:pPr marL="457200" lvl="1" indent="0">
              <a:buNone/>
            </a:pPr>
            <a:endParaRPr lang="en-US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TUITION INCREASE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172200" cy="4953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>
              <a:buNone/>
            </a:pPr>
            <a:r>
              <a:rPr lang="en-US" u="sng" dirty="0" smtClean="0"/>
              <a:t>				Tuition</a:t>
            </a:r>
          </a:p>
          <a:p>
            <a:r>
              <a:rPr lang="en-US" dirty="0" smtClean="0"/>
              <a:t>2001-02		10.0%		</a:t>
            </a:r>
          </a:p>
          <a:p>
            <a:r>
              <a:rPr lang="en-US" dirty="0" smtClean="0"/>
              <a:t>2002-03		10.0%		</a:t>
            </a:r>
          </a:p>
          <a:p>
            <a:r>
              <a:rPr lang="en-US" dirty="0" smtClean="0"/>
              <a:t>2003-04		14.9%		</a:t>
            </a:r>
          </a:p>
          <a:p>
            <a:r>
              <a:rPr lang="en-US" dirty="0" smtClean="0"/>
              <a:t>2004-05		12.0%		</a:t>
            </a:r>
          </a:p>
          <a:p>
            <a:r>
              <a:rPr lang="en-US" dirty="0" smtClean="0"/>
              <a:t>2005-06		  4.9%		</a:t>
            </a:r>
          </a:p>
          <a:p>
            <a:r>
              <a:rPr lang="en-US" dirty="0" smtClean="0"/>
              <a:t>2006-07		  5.9%		</a:t>
            </a:r>
          </a:p>
          <a:p>
            <a:r>
              <a:rPr lang="en-US" dirty="0" smtClean="0"/>
              <a:t>2007-08		  6.0%		</a:t>
            </a:r>
          </a:p>
          <a:p>
            <a:r>
              <a:rPr lang="en-US" dirty="0" smtClean="0"/>
              <a:t>2008-09		  6.0%		</a:t>
            </a:r>
          </a:p>
          <a:p>
            <a:r>
              <a:rPr lang="en-US" dirty="0" smtClean="0"/>
              <a:t>2009-10		  4.0%		</a:t>
            </a:r>
            <a:endParaRPr lang="en-US" sz="1600" dirty="0"/>
          </a:p>
          <a:p>
            <a:r>
              <a:rPr lang="en-US" dirty="0" smtClean="0"/>
              <a:t>2010-11		  6.0%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2011-12		  5.0%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2012-13		  3.75%</a:t>
            </a:r>
          </a:p>
          <a:p>
            <a:r>
              <a:rPr lang="en-US" dirty="0" smtClean="0"/>
              <a:t>2013-14		  0.00% Res;  3% </a:t>
            </a:r>
            <a:r>
              <a:rPr lang="en-US" dirty="0" err="1" smtClean="0"/>
              <a:t>NonRes</a:t>
            </a:r>
            <a:endParaRPr lang="en-US" dirty="0" smtClean="0"/>
          </a:p>
          <a:p>
            <a:r>
              <a:rPr lang="en-US" dirty="0" smtClean="0"/>
              <a:t>2014-15		</a:t>
            </a:r>
            <a:r>
              <a:rPr lang="en-US" dirty="0"/>
              <a:t> </a:t>
            </a:r>
            <a:r>
              <a:rPr lang="en-US" dirty="0" smtClean="0"/>
              <a:t> 0.00</a:t>
            </a:r>
            <a:r>
              <a:rPr lang="en-US" dirty="0"/>
              <a:t>% Res;  3% </a:t>
            </a:r>
            <a:r>
              <a:rPr lang="en-US" dirty="0" err="1"/>
              <a:t>NonRes</a:t>
            </a:r>
            <a:endParaRPr lang="en-US" dirty="0" smtClean="0"/>
          </a:p>
          <a:p>
            <a:r>
              <a:rPr lang="en-US" dirty="0" smtClean="0"/>
              <a:t>2015-16		</a:t>
            </a:r>
            <a:r>
              <a:rPr lang="en-US" dirty="0"/>
              <a:t> </a:t>
            </a:r>
            <a:r>
              <a:rPr lang="en-US" dirty="0" smtClean="0"/>
              <a:t> 1.75% </a:t>
            </a:r>
          </a:p>
          <a:p>
            <a:r>
              <a:rPr lang="en-US" dirty="0" smtClean="0"/>
              <a:t>2016-17		  2.50%</a:t>
            </a:r>
          </a:p>
          <a:p>
            <a:r>
              <a:rPr lang="en-US" dirty="0" smtClean="0"/>
              <a:t>2017-18		  5.40%</a:t>
            </a:r>
          </a:p>
          <a:p>
            <a:r>
              <a:rPr lang="en-US" b="1" dirty="0" smtClean="0"/>
              <a:t>2018-19		  3.20%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REVENUE BOND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(Designated/Restricted)</a:t>
            </a:r>
            <a:br>
              <a:rPr lang="en-US" sz="2200" dirty="0" smtClean="0"/>
            </a:br>
            <a:r>
              <a:rPr lang="en-US" sz="2200" dirty="0" smtClean="0"/>
              <a:t>2018-19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Dormitory Rental			  $7,560,000</a:t>
            </a:r>
          </a:p>
          <a:p>
            <a:r>
              <a:rPr lang="en-US" sz="2000" dirty="0" smtClean="0"/>
              <a:t>Food Service				  $6,994,000</a:t>
            </a:r>
          </a:p>
          <a:p>
            <a:r>
              <a:rPr lang="en-US" sz="2000" dirty="0" smtClean="0"/>
              <a:t>Facility Fee				  $   602,000</a:t>
            </a:r>
          </a:p>
          <a:p>
            <a:r>
              <a:rPr lang="en-US" sz="2000" dirty="0" smtClean="0"/>
              <a:t>Union Expansion			  $   386,000</a:t>
            </a:r>
          </a:p>
          <a:p>
            <a:r>
              <a:rPr lang="en-US" sz="2000" dirty="0" smtClean="0"/>
              <a:t>Bookstore Commission			  $   150,000</a:t>
            </a:r>
          </a:p>
          <a:p>
            <a:r>
              <a:rPr lang="en-US" sz="2000" dirty="0" smtClean="0"/>
              <a:t>Village Flats Apartments			  $   750,000</a:t>
            </a:r>
          </a:p>
          <a:p>
            <a:r>
              <a:rPr lang="en-US" sz="2000" dirty="0" smtClean="0"/>
              <a:t>Misc Income				  $1,110,000</a:t>
            </a:r>
          </a:p>
          <a:p>
            <a:r>
              <a:rPr lang="en-US" sz="2000" dirty="0" smtClean="0"/>
              <a:t>Interest Income			  </a:t>
            </a:r>
            <a:r>
              <a:rPr lang="en-US" sz="2000" u="sng" dirty="0" smtClean="0"/>
              <a:t>$   200,000</a:t>
            </a:r>
          </a:p>
          <a:p>
            <a:pPr lvl="1"/>
            <a:r>
              <a:rPr lang="en-US" sz="1600" dirty="0" smtClean="0"/>
              <a:t>TOTAL  INCOME			  $  17,752,000  </a:t>
            </a:r>
          </a:p>
          <a:p>
            <a:pPr lvl="1">
              <a:buNone/>
            </a:pPr>
            <a:endParaRPr lang="en-US" sz="1600" b="1" dirty="0"/>
          </a:p>
          <a:p>
            <a:pPr lvl="1">
              <a:buNone/>
            </a:pPr>
            <a:r>
              <a:rPr lang="en-US" sz="2600" b="1" dirty="0" smtClean="0">
                <a:solidFill>
                  <a:srgbClr val="2F20F2"/>
                </a:solidFill>
              </a:rPr>
              <a:t>LESS OPERATION &amp; MAINTENANCE	($9,877,000)</a:t>
            </a:r>
          </a:p>
          <a:p>
            <a:pPr lvl="1">
              <a:buNone/>
            </a:pPr>
            <a:r>
              <a:rPr lang="en-US" sz="2000" dirty="0" smtClean="0"/>
              <a:t>LESS FOOD COSTS			</a:t>
            </a:r>
            <a:r>
              <a:rPr lang="en-US" sz="2000" u="sng" dirty="0" smtClean="0"/>
              <a:t>($4,853,000)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Available for Debt Service		 $3,022,000</a:t>
            </a:r>
          </a:p>
          <a:p>
            <a:pPr lvl="1">
              <a:buNone/>
            </a:pPr>
            <a:r>
              <a:rPr lang="en-US" sz="2000" dirty="0" smtClean="0"/>
              <a:t>	Bond Interest Committed		 $2,040,596</a:t>
            </a:r>
            <a:r>
              <a:rPr lang="en-US" sz="2000" b="1" dirty="0" smtClean="0"/>
              <a:t>	</a:t>
            </a:r>
            <a:r>
              <a:rPr lang="en-US" sz="2000" b="1" dirty="0"/>
              <a:t>	</a:t>
            </a:r>
            <a:r>
              <a:rPr lang="en-US" sz="2000" b="1" dirty="0" smtClean="0"/>
              <a:t>	</a:t>
            </a:r>
          </a:p>
          <a:p>
            <a:pPr lvl="1">
              <a:buNone/>
            </a:pPr>
            <a:r>
              <a:rPr lang="en-US" sz="2000" b="1" dirty="0" smtClean="0"/>
              <a:t>	Debt Service Charge		             1.48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74034"/>
              </p:ext>
            </p:extLst>
          </p:nvPr>
        </p:nvGraphicFramePr>
        <p:xfrm>
          <a:off x="381000" y="304800"/>
          <a:ext cx="8381999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Worksheet" r:id="rId3" imgW="7753279" imgH="5334000" progId="Excel.Sheet.12">
                  <p:embed/>
                </p:oleObj>
              </mc:Choice>
              <mc:Fallback>
                <p:oleObj name="Worksheet" r:id="rId3" imgW="7753279" imgH="533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04800"/>
                        <a:ext cx="8381999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3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ROOM &amp; BOARD INCREASE HISTORY</a:t>
            </a:r>
            <a:endParaRPr lang="en-US" dirty="0">
              <a:solidFill>
                <a:srgbClr val="2F20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				</a:t>
            </a:r>
            <a:r>
              <a:rPr lang="en-US" sz="2000" b="1" u="sng" dirty="0" smtClean="0">
                <a:latin typeface="+mj-lt"/>
              </a:rPr>
              <a:t>ROOM/Sem</a:t>
            </a:r>
            <a:r>
              <a:rPr lang="en-US" dirty="0" smtClean="0">
                <a:latin typeface="+mj-lt"/>
              </a:rPr>
              <a:t> 		</a:t>
            </a:r>
            <a:r>
              <a:rPr lang="en-US" sz="2000" b="1" u="sng" dirty="0" smtClean="0">
                <a:latin typeface="+mj-lt"/>
              </a:rPr>
              <a:t>BOARD/</a:t>
            </a:r>
            <a:r>
              <a:rPr lang="en-US" sz="2000" b="1" u="sng" dirty="0" err="1" smtClean="0">
                <a:latin typeface="+mj-lt"/>
              </a:rPr>
              <a:t>Sem</a:t>
            </a:r>
            <a:r>
              <a:rPr lang="en-US" dirty="0" smtClean="0">
                <a:latin typeface="+mj-lt"/>
              </a:rPr>
              <a:t>	 	</a:t>
            </a:r>
            <a:r>
              <a:rPr lang="en-US" u="sng" dirty="0" smtClean="0">
                <a:latin typeface="+mj-lt"/>
              </a:rPr>
              <a:t> </a:t>
            </a:r>
            <a:r>
              <a:rPr lang="en-US" sz="2000" b="1" u="sng" dirty="0" smtClean="0">
                <a:latin typeface="+mj-lt"/>
              </a:rPr>
              <a:t>Per Year  </a:t>
            </a:r>
          </a:p>
          <a:p>
            <a:r>
              <a:rPr lang="en-US" dirty="0" smtClean="0">
                <a:latin typeface="+mj-lt"/>
              </a:rPr>
              <a:t>2001-02		$1,008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+$88</a:t>
            </a:r>
            <a:r>
              <a:rPr lang="en-US" dirty="0" smtClean="0">
                <a:latin typeface="+mj-lt"/>
              </a:rPr>
              <a:t>	$  943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+$53</a:t>
            </a:r>
            <a:r>
              <a:rPr lang="en-US" dirty="0" smtClean="0">
                <a:latin typeface="+mj-lt"/>
              </a:rPr>
              <a:t>	$3,902</a:t>
            </a:r>
          </a:p>
          <a:p>
            <a:r>
              <a:rPr lang="en-US" dirty="0" smtClean="0">
                <a:latin typeface="+mj-lt"/>
              </a:rPr>
              <a:t>2002-03		$1,071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+$63</a:t>
            </a:r>
            <a:r>
              <a:rPr lang="en-US" dirty="0" smtClean="0">
                <a:latin typeface="+mj-lt"/>
              </a:rPr>
              <a:t>	$1,007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+$64</a:t>
            </a:r>
            <a:r>
              <a:rPr lang="en-US" dirty="0" smtClean="0">
                <a:latin typeface="+mj-lt"/>
              </a:rPr>
              <a:t>	$4,156</a:t>
            </a:r>
          </a:p>
          <a:p>
            <a:r>
              <a:rPr lang="en-US" dirty="0" smtClean="0">
                <a:latin typeface="+mj-lt"/>
              </a:rPr>
              <a:t>2003-04		$1,146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+$75</a:t>
            </a:r>
            <a:r>
              <a:rPr lang="en-US" dirty="0" smtClean="0">
                <a:latin typeface="+mj-lt"/>
              </a:rPr>
              <a:t>	$1,072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+$65</a:t>
            </a:r>
            <a:r>
              <a:rPr lang="en-US" dirty="0" smtClean="0">
                <a:latin typeface="+mj-lt"/>
              </a:rPr>
              <a:t>	$4,436</a:t>
            </a:r>
          </a:p>
          <a:p>
            <a:r>
              <a:rPr lang="en-US" dirty="0" smtClean="0">
                <a:latin typeface="+mj-lt"/>
              </a:rPr>
              <a:t>2004-05		$1,289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+$143</a:t>
            </a:r>
            <a:r>
              <a:rPr lang="en-US" dirty="0" smtClean="0">
                <a:latin typeface="+mj-lt"/>
              </a:rPr>
              <a:t>	$1,206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+$134</a:t>
            </a:r>
            <a:r>
              <a:rPr lang="en-US" dirty="0" smtClean="0">
                <a:latin typeface="+mj-lt"/>
              </a:rPr>
              <a:t>	$4,990</a:t>
            </a:r>
          </a:p>
          <a:p>
            <a:r>
              <a:rPr lang="en-US" dirty="0" smtClean="0">
                <a:latin typeface="+mj-lt"/>
              </a:rPr>
              <a:t>2005-06		$1,376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$1,287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$5,326</a:t>
            </a:r>
          </a:p>
          <a:p>
            <a:r>
              <a:rPr lang="en-US" dirty="0" smtClean="0">
                <a:latin typeface="+mj-lt"/>
              </a:rPr>
              <a:t>2006-07		$1,469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$1,374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$5,686</a:t>
            </a:r>
          </a:p>
          <a:p>
            <a:r>
              <a:rPr lang="en-US" dirty="0" smtClean="0">
                <a:latin typeface="+mj-lt"/>
              </a:rPr>
              <a:t>2007-08		$1,550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$1,450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+$76</a:t>
            </a:r>
            <a:r>
              <a:rPr lang="en-US" dirty="0" smtClean="0">
                <a:latin typeface="+mj-lt"/>
              </a:rPr>
              <a:t>	$6,000</a:t>
            </a:r>
          </a:p>
          <a:p>
            <a:r>
              <a:rPr lang="en-US" dirty="0" smtClean="0">
                <a:latin typeface="+mj-lt"/>
              </a:rPr>
              <a:t>2008-09		$1,635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+$85</a:t>
            </a:r>
            <a:r>
              <a:rPr lang="en-US" dirty="0" smtClean="0">
                <a:latin typeface="+mj-lt"/>
              </a:rPr>
              <a:t>	$1,530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+$80</a:t>
            </a:r>
            <a:r>
              <a:rPr lang="en-US" dirty="0" smtClean="0">
                <a:latin typeface="+mj-lt"/>
              </a:rPr>
              <a:t>	$6,330</a:t>
            </a:r>
          </a:p>
          <a:p>
            <a:r>
              <a:rPr lang="en-US" dirty="0" smtClean="0">
                <a:latin typeface="+mj-lt"/>
              </a:rPr>
              <a:t>2009-10		$1,725 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+$90</a:t>
            </a:r>
            <a:r>
              <a:rPr lang="en-US" dirty="0" smtClean="0">
                <a:latin typeface="+mj-lt"/>
              </a:rPr>
              <a:t>	$1,690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+$160</a:t>
            </a:r>
            <a:r>
              <a:rPr lang="en-US" dirty="0" smtClean="0">
                <a:latin typeface="+mj-lt"/>
              </a:rPr>
              <a:t>	$6,830</a:t>
            </a:r>
          </a:p>
          <a:p>
            <a:r>
              <a:rPr lang="en-US" dirty="0" smtClean="0">
                <a:latin typeface="+mj-lt"/>
              </a:rPr>
              <a:t>2010-11		$1,820 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+$95</a:t>
            </a:r>
            <a:r>
              <a:rPr lang="en-US" dirty="0" smtClean="0">
                <a:latin typeface="+mj-lt"/>
              </a:rPr>
              <a:t>	$1,783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$7,206</a:t>
            </a:r>
          </a:p>
          <a:p>
            <a:r>
              <a:rPr lang="en-US" dirty="0" smtClean="0"/>
              <a:t>2011-12</a:t>
            </a:r>
            <a:r>
              <a:rPr lang="en-US" dirty="0"/>
              <a:t>		$</a:t>
            </a:r>
            <a:r>
              <a:rPr lang="en-US" dirty="0" smtClean="0"/>
              <a:t>1,911       </a:t>
            </a:r>
            <a:r>
              <a:rPr lang="en-US" sz="2100" dirty="0" smtClean="0">
                <a:solidFill>
                  <a:srgbClr val="2F20F2"/>
                </a:solidFill>
              </a:rPr>
              <a:t>+$91</a:t>
            </a:r>
            <a:r>
              <a:rPr lang="en-US" dirty="0"/>
              <a:t>	$</a:t>
            </a:r>
            <a:r>
              <a:rPr lang="en-US" dirty="0" smtClean="0"/>
              <a:t>1,868</a:t>
            </a: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sz="2100" dirty="0" smtClean="0">
                <a:solidFill>
                  <a:srgbClr val="2F20F2"/>
                </a:solidFill>
              </a:rPr>
              <a:t>+$85</a:t>
            </a:r>
            <a:r>
              <a:rPr lang="en-US" dirty="0"/>
              <a:t>	$</a:t>
            </a:r>
            <a:r>
              <a:rPr lang="en-US" dirty="0" smtClean="0"/>
              <a:t>7,558</a:t>
            </a:r>
          </a:p>
          <a:p>
            <a:r>
              <a:rPr lang="en-US" dirty="0" smtClean="0"/>
              <a:t>2012-13		$2,007       </a:t>
            </a:r>
            <a:r>
              <a:rPr lang="en-US" sz="2100" dirty="0" smtClean="0">
                <a:solidFill>
                  <a:srgbClr val="2F20F2"/>
                </a:solidFill>
              </a:rPr>
              <a:t>+$96	</a:t>
            </a:r>
            <a:r>
              <a:rPr lang="en-US" dirty="0" smtClean="0"/>
              <a:t>$1,962       </a:t>
            </a:r>
            <a:r>
              <a:rPr lang="en-US" sz="2100" dirty="0" smtClean="0">
                <a:solidFill>
                  <a:srgbClr val="2F20F2"/>
                </a:solidFill>
              </a:rPr>
              <a:t>+$94 </a:t>
            </a:r>
            <a:r>
              <a:rPr lang="en-US" dirty="0" smtClean="0"/>
              <a:t>	$7,938</a:t>
            </a:r>
          </a:p>
          <a:p>
            <a:r>
              <a:rPr lang="en-US" dirty="0" smtClean="0"/>
              <a:t>2013-14		$2,107     </a:t>
            </a:r>
            <a:r>
              <a:rPr lang="en-US" sz="2100" dirty="0" smtClean="0">
                <a:solidFill>
                  <a:srgbClr val="2F20F2"/>
                </a:solidFill>
              </a:rPr>
              <a:t>+$100	</a:t>
            </a:r>
            <a:r>
              <a:rPr lang="en-US" sz="3100" dirty="0"/>
              <a:t>$</a:t>
            </a:r>
            <a:r>
              <a:rPr lang="en-US" sz="3100" dirty="0" smtClean="0"/>
              <a:t>2,060        </a:t>
            </a:r>
            <a:r>
              <a:rPr lang="en-US" sz="2100" dirty="0" smtClean="0">
                <a:solidFill>
                  <a:srgbClr val="2F20F2"/>
                </a:solidFill>
              </a:rPr>
              <a:t>+$98	</a:t>
            </a:r>
            <a:r>
              <a:rPr lang="en-US" sz="3100" dirty="0"/>
              <a:t>$</a:t>
            </a:r>
            <a:r>
              <a:rPr lang="en-US" sz="3100" dirty="0" smtClean="0"/>
              <a:t>8,434</a:t>
            </a:r>
          </a:p>
          <a:p>
            <a:r>
              <a:rPr lang="en-US" sz="3100" dirty="0" smtClean="0"/>
              <a:t>2014-15		$2,212	</a:t>
            </a:r>
            <a:r>
              <a:rPr lang="en-US" sz="2100" dirty="0" smtClean="0">
                <a:solidFill>
                  <a:srgbClr val="2F20F2"/>
                </a:solidFill>
              </a:rPr>
              <a:t>+$105</a:t>
            </a:r>
            <a:r>
              <a:rPr lang="en-US" sz="1600" b="1" dirty="0" smtClean="0">
                <a:solidFill>
                  <a:srgbClr val="2F20F2"/>
                </a:solidFill>
              </a:rPr>
              <a:t>	</a:t>
            </a:r>
            <a:r>
              <a:rPr lang="en-US" sz="3100" dirty="0" smtClean="0"/>
              <a:t>$2,163      </a:t>
            </a:r>
            <a:r>
              <a:rPr lang="en-US" sz="1600" b="1" dirty="0" smtClean="0">
                <a:solidFill>
                  <a:srgbClr val="2F20F2"/>
                </a:solidFill>
              </a:rPr>
              <a:t> </a:t>
            </a:r>
            <a:r>
              <a:rPr lang="en-US" sz="2100" dirty="0">
                <a:solidFill>
                  <a:srgbClr val="2F20F2"/>
                </a:solidFill>
              </a:rPr>
              <a:t>+$103 </a:t>
            </a:r>
            <a:r>
              <a:rPr lang="en-US" sz="3100" dirty="0" smtClean="0"/>
              <a:t>	$8,880</a:t>
            </a:r>
          </a:p>
          <a:p>
            <a:pPr lvl="0"/>
            <a:r>
              <a:rPr lang="en-US" dirty="0" smtClean="0"/>
              <a:t>2015-16</a:t>
            </a:r>
            <a:r>
              <a:rPr lang="en-US" sz="3100" dirty="0" smtClean="0"/>
              <a:t>		</a:t>
            </a:r>
            <a:r>
              <a:rPr lang="en-US" dirty="0">
                <a:solidFill>
                  <a:prstClr val="black"/>
                </a:solidFill>
              </a:rPr>
              <a:t>$</a:t>
            </a:r>
            <a:r>
              <a:rPr lang="en-US" dirty="0" smtClean="0">
                <a:solidFill>
                  <a:prstClr val="black"/>
                </a:solidFill>
              </a:rPr>
              <a:t>2,300      </a:t>
            </a:r>
            <a:r>
              <a:rPr lang="en-US" sz="2100" dirty="0" smtClean="0">
                <a:solidFill>
                  <a:srgbClr val="2F20F2"/>
                </a:solidFill>
              </a:rPr>
              <a:t>+$88</a:t>
            </a:r>
            <a:r>
              <a:rPr lang="en-US" sz="2100" dirty="0">
                <a:solidFill>
                  <a:srgbClr val="2F20F2"/>
                </a:solidFill>
              </a:rPr>
              <a:t>	</a:t>
            </a:r>
            <a:r>
              <a:rPr lang="en-US" sz="3000" dirty="0">
                <a:solidFill>
                  <a:prstClr val="black"/>
                </a:solidFill>
              </a:rPr>
              <a:t>$</a:t>
            </a:r>
            <a:r>
              <a:rPr lang="en-US" sz="3000" dirty="0" smtClean="0">
                <a:solidFill>
                  <a:prstClr val="black"/>
                </a:solidFill>
              </a:rPr>
              <a:t>2,250        </a:t>
            </a:r>
            <a:r>
              <a:rPr lang="en-US" sz="2100" dirty="0" smtClean="0">
                <a:solidFill>
                  <a:srgbClr val="2F20F2"/>
                </a:solidFill>
              </a:rPr>
              <a:t>+$87</a:t>
            </a:r>
            <a:r>
              <a:rPr lang="en-US" sz="2100" dirty="0">
                <a:solidFill>
                  <a:srgbClr val="2F20F2"/>
                </a:solidFill>
              </a:rPr>
              <a:t>	</a:t>
            </a:r>
            <a:r>
              <a:rPr lang="en-US" sz="3000" dirty="0" smtClean="0">
                <a:solidFill>
                  <a:prstClr val="black"/>
                </a:solidFill>
              </a:rPr>
              <a:t>$9,230</a:t>
            </a: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2016-17		$2,392	 </a:t>
            </a:r>
            <a:r>
              <a:rPr lang="en-US" sz="2100" dirty="0" smtClean="0">
                <a:solidFill>
                  <a:srgbClr val="2F20F2"/>
                </a:solidFill>
              </a:rPr>
              <a:t>+$92	</a:t>
            </a:r>
            <a:r>
              <a:rPr lang="en-US" sz="3000" dirty="0" smtClean="0"/>
              <a:t>$2,340	 </a:t>
            </a:r>
            <a:r>
              <a:rPr lang="en-US" sz="2100" dirty="0" smtClean="0">
                <a:solidFill>
                  <a:srgbClr val="2F20F2"/>
                </a:solidFill>
              </a:rPr>
              <a:t>+$90	</a:t>
            </a:r>
            <a:r>
              <a:rPr lang="en-US" sz="3000" dirty="0" smtClean="0"/>
              <a:t>$9,594</a:t>
            </a:r>
          </a:p>
          <a:p>
            <a:pPr lvl="0"/>
            <a:r>
              <a:rPr lang="en-US" sz="3000" dirty="0" smtClean="0"/>
              <a:t>2017-18		$2,416	</a:t>
            </a:r>
            <a:r>
              <a:rPr lang="en-US" sz="3000" dirty="0" smtClean="0">
                <a:solidFill>
                  <a:srgbClr val="2F20F2"/>
                </a:solidFill>
              </a:rPr>
              <a:t> </a:t>
            </a:r>
            <a:r>
              <a:rPr lang="en-US" sz="2200" dirty="0" smtClean="0">
                <a:solidFill>
                  <a:srgbClr val="2F20F2"/>
                </a:solidFill>
              </a:rPr>
              <a:t>+$24</a:t>
            </a:r>
            <a:r>
              <a:rPr lang="en-US" sz="3100" dirty="0" smtClean="0">
                <a:solidFill>
                  <a:prstClr val="black"/>
                </a:solidFill>
              </a:rPr>
              <a:t>	$2,363	 </a:t>
            </a:r>
            <a:r>
              <a:rPr lang="en-US" sz="2200" dirty="0" smtClean="0">
                <a:solidFill>
                  <a:srgbClr val="2F20F2"/>
                </a:solidFill>
              </a:rPr>
              <a:t>+$23</a:t>
            </a:r>
            <a:r>
              <a:rPr lang="en-US" sz="3100" dirty="0" smtClean="0">
                <a:solidFill>
                  <a:prstClr val="black"/>
                </a:solidFill>
              </a:rPr>
              <a:t>	$9,688</a:t>
            </a:r>
          </a:p>
          <a:p>
            <a:pPr lvl="0"/>
            <a:r>
              <a:rPr lang="en-US" sz="3100" b="1" dirty="0" smtClean="0">
                <a:solidFill>
                  <a:prstClr val="black"/>
                </a:solidFill>
              </a:rPr>
              <a:t>2018-19		$2,464	 </a:t>
            </a:r>
            <a:r>
              <a:rPr lang="en-US" sz="2200" dirty="0" smtClean="0">
                <a:solidFill>
                  <a:srgbClr val="2F20F2"/>
                </a:solidFill>
              </a:rPr>
              <a:t>+$48	</a:t>
            </a:r>
            <a:r>
              <a:rPr lang="en-US" sz="3100" b="1" dirty="0">
                <a:solidFill>
                  <a:prstClr val="black"/>
                </a:solidFill>
              </a:rPr>
              <a:t>$2,410</a:t>
            </a:r>
            <a:r>
              <a:rPr lang="en-US" sz="2200" dirty="0" smtClean="0">
                <a:solidFill>
                  <a:srgbClr val="2F20F2"/>
                </a:solidFill>
              </a:rPr>
              <a:t>	  +$47	</a:t>
            </a:r>
            <a:r>
              <a:rPr lang="en-US" sz="3100" b="1" dirty="0">
                <a:solidFill>
                  <a:prstClr val="black"/>
                </a:solidFill>
              </a:rPr>
              <a:t>$9,878</a:t>
            </a:r>
          </a:p>
          <a:p>
            <a:pPr marL="0" lvl="0" indent="0">
              <a:buNone/>
            </a:pPr>
            <a:endParaRPr lang="en-US" sz="3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29600" cy="3124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QUESTIONS  OR COMMENTS SHOULD BE SUBMITTED TO VICE CHANCELLOR Jon C. Watts </a:t>
            </a:r>
            <a:br>
              <a:rPr lang="en-US" sz="2800" b="1" dirty="0" smtClean="0"/>
            </a:br>
            <a:r>
              <a:rPr lang="en-US" sz="2800" b="1" dirty="0" smtClean="0"/>
              <a:t>AT Wattsjc@UNK.EDU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141"/>
              </p:ext>
            </p:extLst>
          </p:nvPr>
        </p:nvGraphicFramePr>
        <p:xfrm>
          <a:off x="304800" y="228600"/>
          <a:ext cx="8001000" cy="6412801"/>
        </p:xfrm>
        <a:graphic>
          <a:graphicData uri="http://schemas.openxmlformats.org/drawingml/2006/table">
            <a:tbl>
              <a:tblPr/>
              <a:tblGrid>
                <a:gridCol w="4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NEBRASKA AT KEARNEY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27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2018-2019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BUDGETS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27">
                <a:tc gridSpan="3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Revenue by Source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27">
                <a:tc gridSpan="2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$41,165,766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27,880,267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(includes 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190,000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Costs)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REVOLVING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 FUNDS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$15,000,000 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86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157,046,033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166"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0" marR="4540" marT="4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58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91748"/>
              </p:ext>
            </p:extLst>
          </p:nvPr>
        </p:nvGraphicFramePr>
        <p:xfrm>
          <a:off x="304800" y="304800"/>
          <a:ext cx="804139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Worksheet" r:id="rId3" imgW="10236243" imgH="5791174" progId="Excel.Sheet.12">
                  <p:embed/>
                </p:oleObj>
              </mc:Choice>
              <mc:Fallback>
                <p:oleObj name="Worksheet" r:id="rId3" imgW="10236243" imgH="57911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8041398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74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51179"/>
              </p:ext>
            </p:extLst>
          </p:nvPr>
        </p:nvGraphicFramePr>
        <p:xfrm>
          <a:off x="263525" y="228600"/>
          <a:ext cx="861695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82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 ALL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50992"/>
              </p:ext>
            </p:extLst>
          </p:nvPr>
        </p:nvGraphicFramePr>
        <p:xfrm>
          <a:off x="457200" y="1143000"/>
          <a:ext cx="82296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57974"/>
              </p:ext>
            </p:extLst>
          </p:nvPr>
        </p:nvGraphicFramePr>
        <p:xfrm>
          <a:off x="-676275" y="0"/>
          <a:ext cx="10496550" cy="683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673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665607"/>
              </p:ext>
            </p:extLst>
          </p:nvPr>
        </p:nvGraphicFramePr>
        <p:xfrm>
          <a:off x="533400" y="8382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43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82860"/>
              </p:ext>
            </p:extLst>
          </p:nvPr>
        </p:nvGraphicFramePr>
        <p:xfrm>
          <a:off x="457200" y="533400"/>
          <a:ext cx="7010400" cy="1689738"/>
        </p:xfrm>
        <a:graphic>
          <a:graphicData uri="http://schemas.openxmlformats.org/drawingml/2006/table">
            <a:tbl>
              <a:tblPr/>
              <a:tblGrid>
                <a:gridCol w="371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Revolving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41,165,766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Trust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27,880,267</a:t>
                      </a: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Estimated Funding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$157,046,033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557411"/>
            <a:ext cx="358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2018-19 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Estimated Expenditures by Spending Category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19418"/>
              </p:ext>
            </p:extLst>
          </p:nvPr>
        </p:nvGraphicFramePr>
        <p:xfrm>
          <a:off x="457200" y="2971800"/>
          <a:ext cx="6934200" cy="3593294"/>
        </p:xfrm>
        <a:graphic>
          <a:graphicData uri="http://schemas.openxmlformats.org/drawingml/2006/table">
            <a:tbl>
              <a:tblPr/>
              <a:tblGrid>
                <a:gridCol w="457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10-Instruction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46,520,609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20-Research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1,746,751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30-Public Service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2,232,620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40-Academic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7,865,403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50-Student Services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7,105,320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60-Institutional Administration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9,133,286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70-Physical Plant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8,164,729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80-Student Financial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42,370,582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90-Independent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23,327,885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00-Other Non-Expenditures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8,578,848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Total Budgeted Expenditures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$157,046,033</a:t>
                      </a:r>
                      <a:endParaRPr lang="en-US" sz="1400" b="1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13156"/>
            <a:ext cx="32800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2018-19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Budgeted Revenue  by  Fund Source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dirty="0" smtClean="0"/>
              <a:t>2018-19</a:t>
            </a:r>
            <a:br>
              <a:rPr lang="en-US" dirty="0" smtClean="0"/>
            </a:br>
            <a:r>
              <a:rPr lang="en-US" sz="2200" dirty="0" smtClean="0"/>
              <a:t>(State and University Generated – </a:t>
            </a:r>
            <a:r>
              <a:rPr lang="en-US" sz="2200" b="1" dirty="0" smtClean="0"/>
              <a:t>Unrestricted &amp; Designated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General Fund   $41,165,766</a:t>
            </a:r>
          </a:p>
          <a:p>
            <a:endParaRPr lang="en-US" sz="4000" b="1" dirty="0"/>
          </a:p>
          <a:p>
            <a:r>
              <a:rPr lang="en-US" b="1" dirty="0" smtClean="0"/>
              <a:t>Cash Fund	 $27,880,267 				          	___________</a:t>
            </a:r>
          </a:p>
          <a:p>
            <a:pPr lvl="6">
              <a:buNone/>
            </a:pPr>
            <a:endParaRPr lang="en-US" b="1" dirty="0"/>
          </a:p>
          <a:p>
            <a:r>
              <a:rPr lang="en-US" b="1" dirty="0" smtClean="0"/>
              <a:t>TOTAL		 $69,046,033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Nebraska Budget FY 2017-18" id="{43F52E62-4E5A-4B7A-8469-EFA6954BE8D4}" vid="{F9D53297-FA97-43D7-AE60-00F2431C24D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Nebraska Budget FY 2017-18" id="{43F52E62-4E5A-4B7A-8469-EFA6954BE8D4}" vid="{EB5C9D55-6ECD-4E66-9C3D-F1F4D3A26D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Nebraska Budget FY 2017-18</Template>
  <TotalTime>2256</TotalTime>
  <Words>526</Words>
  <Application>Microsoft Office PowerPoint</Application>
  <PresentationFormat>On-screen Show (4:3)</PresentationFormat>
  <Paragraphs>282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Times New Roman</vt:lpstr>
      <vt:lpstr>Office Theme</vt:lpstr>
      <vt:lpstr>1_Office Theme</vt:lpstr>
      <vt:lpstr>Worksheet</vt:lpstr>
      <vt:lpstr>UNIVERSITY OF NEBRASKA AT KEARNEY</vt:lpstr>
      <vt:lpstr>FUND DEFINITIONS</vt:lpstr>
      <vt:lpstr>PowerPoint Presentation</vt:lpstr>
      <vt:lpstr>PowerPoint Presentation</vt:lpstr>
      <vt:lpstr>PowerPoint Presentation</vt:lpstr>
      <vt:lpstr>UNK ALL FUNDS</vt:lpstr>
      <vt:lpstr>PowerPoint Presentation</vt:lpstr>
      <vt:lpstr>PowerPoint Presentation</vt:lpstr>
      <vt:lpstr>State Aided Budget 2018-19 (State and University Generated – Unrestricted &amp; Designated)</vt:lpstr>
      <vt:lpstr>State Aided Budget (State &amp; University Generated – Unrestricted)</vt:lpstr>
      <vt:lpstr>PowerPoint Presentation</vt:lpstr>
      <vt:lpstr>PowerPoint Presentation</vt:lpstr>
      <vt:lpstr>PowerPoint Presentation</vt:lpstr>
      <vt:lpstr>STATE AIDED BUDGET FY 2018-19 University of Nebraska at Kearney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REDUCTION HISTORY</vt:lpstr>
      <vt:lpstr>TUITION INCREASE HISTORY</vt:lpstr>
      <vt:lpstr>REVENUE BOND BUDGET (Designated/Restricted) 2018-19</vt:lpstr>
      <vt:lpstr>PowerPoint Presentation</vt:lpstr>
      <vt:lpstr>ROOM &amp; BOARD INCREASE HISTORY</vt:lpstr>
      <vt:lpstr>QUESTIONS  OR COMMENTS SHOULD BE SUBMITTED TO VICE CHANCELLOR Jon C. Watts  AT Wattsjc@UNK.EDU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NEBRASKA AT KEARNEY</dc:title>
  <dc:creator>Jean Mattson</dc:creator>
  <cp:lastModifiedBy>Fauneil Meier</cp:lastModifiedBy>
  <cp:revision>49</cp:revision>
  <cp:lastPrinted>2018-10-09T21:52:16Z</cp:lastPrinted>
  <dcterms:created xsi:type="dcterms:W3CDTF">2018-10-04T15:06:00Z</dcterms:created>
  <dcterms:modified xsi:type="dcterms:W3CDTF">2018-10-12T18:46:25Z</dcterms:modified>
</cp:coreProperties>
</file>